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sldIdLst>
    <p:sldId id="256" r:id="rId2"/>
    <p:sldId id="337" r:id="rId3"/>
    <p:sldId id="338" r:id="rId4"/>
    <p:sldId id="258" r:id="rId5"/>
    <p:sldId id="329" r:id="rId6"/>
    <p:sldId id="331" r:id="rId7"/>
    <p:sldId id="336" r:id="rId8"/>
    <p:sldId id="332" r:id="rId9"/>
    <p:sldId id="333" r:id="rId10"/>
    <p:sldId id="334" r:id="rId11"/>
    <p:sldId id="293" r:id="rId12"/>
    <p:sldId id="260" r:id="rId13"/>
    <p:sldId id="296" r:id="rId14"/>
    <p:sldId id="311" r:id="rId15"/>
    <p:sldId id="302" r:id="rId16"/>
    <p:sldId id="303" r:id="rId17"/>
    <p:sldId id="304" r:id="rId18"/>
    <p:sldId id="318" r:id="rId19"/>
    <p:sldId id="298" r:id="rId20"/>
    <p:sldId id="262" r:id="rId21"/>
    <p:sldId id="297" r:id="rId22"/>
    <p:sldId id="259" r:id="rId23"/>
    <p:sldId id="263" r:id="rId24"/>
    <p:sldId id="265" r:id="rId25"/>
    <p:sldId id="266" r:id="rId26"/>
    <p:sldId id="267" r:id="rId27"/>
    <p:sldId id="268" r:id="rId28"/>
    <p:sldId id="269" r:id="rId29"/>
    <p:sldId id="325" r:id="rId30"/>
    <p:sldId id="270" r:id="rId31"/>
    <p:sldId id="280" r:id="rId32"/>
    <p:sldId id="284" r:id="rId33"/>
    <p:sldId id="285" r:id="rId34"/>
    <p:sldId id="326" r:id="rId35"/>
    <p:sldId id="272" r:id="rId36"/>
    <p:sldId id="327" r:id="rId37"/>
    <p:sldId id="273" r:id="rId38"/>
    <p:sldId id="274" r:id="rId39"/>
    <p:sldId id="319" r:id="rId40"/>
    <p:sldId id="294" r:id="rId41"/>
    <p:sldId id="316" r:id="rId42"/>
    <p:sldId id="305" r:id="rId43"/>
    <p:sldId id="307" r:id="rId44"/>
    <p:sldId id="306" r:id="rId45"/>
    <p:sldId id="291" r:id="rId46"/>
    <p:sldId id="328" r:id="rId47"/>
    <p:sldId id="315" r:id="rId48"/>
    <p:sldId id="314" r:id="rId49"/>
    <p:sldId id="320" r:id="rId50"/>
    <p:sldId id="283" r:id="rId51"/>
    <p:sldId id="277" r:id="rId52"/>
    <p:sldId id="276" r:id="rId53"/>
    <p:sldId id="330" r:id="rId54"/>
    <p:sldId id="335"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BF526-140B-44C3-815F-8103DADAE5CD}" type="datetimeFigureOut">
              <a:rPr lang="pt-BR" smtClean="0"/>
              <a:pPr/>
              <a:t>29/07/2016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BF795-81EB-43F4-A5C8-F2A39A5299B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3DBF795-81EB-43F4-A5C8-F2A39A5299B7}"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3DBF795-81EB-43F4-A5C8-F2A39A5299B7}" type="slidenum">
              <a:rPr lang="pt-BR" smtClean="0"/>
              <a:pPr/>
              <a:t>11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3DBF795-81EB-43F4-A5C8-F2A39A5299B7}" type="slidenum">
              <a:rPr lang="pt-BR" smtClean="0"/>
              <a:pPr/>
              <a:t>14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3DBF795-81EB-43F4-A5C8-F2A39A5299B7}" type="slidenum">
              <a:rPr lang="pt-BR" smtClean="0"/>
              <a:pPr/>
              <a:t>20</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3DBF795-81EB-43F4-A5C8-F2A39A5299B7}" type="slidenum">
              <a:rPr lang="pt-BR" smtClean="0"/>
              <a:pPr/>
              <a:t>37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83835E02-763A-4058-B83F-3DBA80059B7B}" type="datetimeFigureOut">
              <a:rPr lang="pt-BR" smtClean="0"/>
              <a:pPr/>
              <a:t>29/07/2016</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0F92CB69-7A09-42BC-B5BF-F0428B8785E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F92CB69-7A09-42BC-B5BF-F0428B8785E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F92CB69-7A09-42BC-B5BF-F0428B8785E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F92CB69-7A09-42BC-B5BF-F0428B8785EE}"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F92CB69-7A09-42BC-B5BF-F0428B8785EE}"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F92CB69-7A09-42BC-B5BF-F0428B8785EE}"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0F92CB69-7A09-42BC-B5BF-F0428B8785E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0F92CB69-7A09-42BC-B5BF-F0428B8785EE}"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83835E02-763A-4058-B83F-3DBA80059B7B}" type="datetimeFigureOut">
              <a:rPr lang="pt-BR" smtClean="0"/>
              <a:pPr/>
              <a:t>29/07/2016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0F92CB69-7A09-42BC-B5BF-F0428B8785E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83835E02-763A-4058-B83F-3DBA80059B7B}" type="datetimeFigureOut">
              <a:rPr lang="pt-BR" smtClean="0"/>
              <a:pPr/>
              <a:t>29/07/2016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F92CB69-7A09-42BC-B5BF-F0428B8785E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83835E02-763A-4058-B83F-3DBA80059B7B}" type="datetimeFigureOut">
              <a:rPr lang="pt-BR" smtClean="0"/>
              <a:pPr/>
              <a:t>29/07/2016</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0F92CB69-7A09-42BC-B5BF-F0428B8785EE}"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835E02-763A-4058-B83F-3DBA80059B7B}" type="datetimeFigureOut">
              <a:rPr lang="pt-BR" smtClean="0"/>
              <a:pPr/>
              <a:t>29/07/2016</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92CB69-7A09-42BC-B5BF-F0428B8785EE}"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file:///C:\Users\Francielle%20Valad&#227;o.Francielle.000\AppData\Local\Temp\www.sefaz.go.gov.b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3284984"/>
            <a:ext cx="7772400" cy="1470025"/>
          </a:xfrm>
        </p:spPr>
        <p:txBody>
          <a:bodyPr>
            <a:normAutofit fontScale="90000"/>
          </a:bodyPr>
          <a:lstStyle/>
          <a:p>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sz="3300" dirty="0" smtClean="0">
                <a:solidFill>
                  <a:schemeClr val="tx1"/>
                </a:solidFill>
              </a:rPr>
              <a:t/>
            </a:r>
            <a:br>
              <a:rPr lang="pt-BR" sz="3300" dirty="0" smtClean="0">
                <a:solidFill>
                  <a:schemeClr val="tx1"/>
                </a:solidFill>
              </a:rPr>
            </a:br>
            <a:r>
              <a:rPr lang="pt-BR" sz="3300" dirty="0" smtClean="0">
                <a:solidFill>
                  <a:schemeClr val="tx1"/>
                </a:solidFill>
              </a:rPr>
              <a:t/>
            </a:r>
            <a:br>
              <a:rPr lang="pt-BR" sz="3300" dirty="0" smtClean="0">
                <a:solidFill>
                  <a:schemeClr val="tx1"/>
                </a:solidFill>
              </a:rPr>
            </a:br>
            <a:r>
              <a:rPr lang="pt-BR" sz="3300" dirty="0" smtClean="0">
                <a:solidFill>
                  <a:schemeClr val="tx1"/>
                </a:solidFill>
              </a:rPr>
              <a:t>Abertura de empresas, em Goiânia – GO, utilizando a </a:t>
            </a:r>
            <a:r>
              <a:rPr lang="pt-BR" sz="3300" dirty="0" err="1" smtClean="0">
                <a:solidFill>
                  <a:schemeClr val="tx1"/>
                </a:solidFill>
              </a:rPr>
              <a:t>Redesim</a:t>
            </a:r>
            <a:r>
              <a:rPr lang="pt-BR" sz="3300" dirty="0" smtClean="0">
                <a:solidFill>
                  <a:schemeClr val="tx1"/>
                </a:solidFill>
              </a:rPr>
              <a:t>. </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Subtítulo 2"/>
          <p:cNvSpPr>
            <a:spLocks noGrp="1"/>
          </p:cNvSpPr>
          <p:nvPr>
            <p:ph type="subTitle" idx="1"/>
          </p:nvPr>
        </p:nvSpPr>
        <p:spPr>
          <a:xfrm>
            <a:off x="0" y="5805264"/>
            <a:ext cx="9144000" cy="1752600"/>
          </a:xfrm>
        </p:spPr>
        <p:txBody>
          <a:bodyPr>
            <a:normAutofit/>
          </a:bodyPr>
          <a:lstStyle/>
          <a:p>
            <a:r>
              <a:rPr lang="pt-BR" dirty="0" smtClean="0">
                <a:solidFill>
                  <a:schemeClr val="tx1"/>
                </a:solidFill>
              </a:rPr>
              <a:t>Goiânia-Go, 29 de Julho de 2016,</a:t>
            </a:r>
          </a:p>
          <a:p>
            <a:r>
              <a:rPr lang="pt-BR" dirty="0" err="1" smtClean="0">
                <a:solidFill>
                  <a:schemeClr val="tx1"/>
                </a:solidFill>
              </a:rPr>
              <a:t>Crc-GO</a:t>
            </a:r>
            <a:endParaRPr lang="pt-B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dirty="0" smtClean="0"/>
              <a:t>1 Compartilhar conhecimento para profissionais que propõem desenvolver o trabalho do departamento  de Legalização, Processos, Abertura de empresas, Alterações, criando uma visão técnica e crítica ..</a:t>
            </a:r>
          </a:p>
          <a:p>
            <a:pPr algn="just"/>
            <a:r>
              <a:rPr lang="pt-BR" dirty="0" smtClean="0"/>
              <a:t>2 	Atividades que podem ser abertas em “escritórios compartilhados” e “</a:t>
            </a:r>
            <a:r>
              <a:rPr lang="pt-BR" dirty="0" err="1" smtClean="0"/>
              <a:t>coworking</a:t>
            </a:r>
            <a:r>
              <a:rPr lang="pt-BR" dirty="0" smtClean="0"/>
              <a:t>”;</a:t>
            </a:r>
          </a:p>
          <a:p>
            <a:r>
              <a:rPr lang="pt-BR" sz="2400" dirty="0" smtClean="0"/>
              <a:t>3. 	Obrigatoriedade do certificado Digital;</a:t>
            </a:r>
          </a:p>
          <a:p>
            <a:r>
              <a:rPr lang="pt-BR" sz="2400" dirty="0" smtClean="0"/>
              <a:t>4.  Marcas e Patentes</a:t>
            </a:r>
          </a:p>
          <a:p>
            <a:r>
              <a:rPr lang="pt-BR" sz="2400" dirty="0" smtClean="0"/>
              <a:t>5.  Fazer o meu melhor</a:t>
            </a:r>
          </a:p>
          <a:p>
            <a:endParaRPr lang="pt-BR" dirty="0" smtClean="0"/>
          </a:p>
          <a:p>
            <a:endParaRPr lang="pt-BR" sz="2400" dirty="0" smtClean="0"/>
          </a:p>
        </p:txBody>
      </p:sp>
      <p:sp>
        <p:nvSpPr>
          <p:cNvPr id="3" name="Título 2"/>
          <p:cNvSpPr>
            <a:spLocks noGrp="1"/>
          </p:cNvSpPr>
          <p:nvPr>
            <p:ph type="title"/>
          </p:nvPr>
        </p:nvSpPr>
        <p:spPr/>
        <p:txBody>
          <a:bodyPr/>
          <a:lstStyle/>
          <a:p>
            <a:r>
              <a:rPr lang="pt-BR" dirty="0" smtClean="0"/>
              <a:t>OBJETIVOS 	</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descr="C:\Users\Francielle Valadão.Francielle.000\AppData\Local\Microsoft\Windows\Temporary Internet Files\Content.IE5\AT5UGTWY\Globos_1[1].png"/>
          <p:cNvPicPr>
            <a:picLocks noGrp="1" noChangeAspect="1" noChangeArrowheads="1"/>
          </p:cNvPicPr>
          <p:nvPr>
            <p:ph idx="1"/>
          </p:nvPr>
        </p:nvPicPr>
        <p:blipFill>
          <a:blip r:embed="rId2" cstate="print"/>
          <a:srcRect/>
          <a:stretch>
            <a:fillRect/>
          </a:stretch>
        </p:blipFill>
        <p:spPr bwMode="auto">
          <a:xfrm>
            <a:off x="1331640" y="0"/>
            <a:ext cx="6697965" cy="7129643"/>
          </a:xfrm>
          <a:prstGeom prst="rect">
            <a:avLst/>
          </a:prstGeom>
          <a:noFill/>
        </p:spPr>
      </p:pic>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r>
              <a:rPr lang="pt-BR" dirty="0" smtClean="0"/>
              <a:t>PRIMEIRO: ATENTAR AS REGRAS</a:t>
            </a:r>
          </a:p>
          <a:p>
            <a:pPr algn="ctr"/>
            <a:endParaRPr lang="pt-BR" dirty="0" smtClean="0"/>
          </a:p>
          <a:p>
            <a:pPr algn="ctr"/>
            <a:r>
              <a:rPr lang="pt-BR" dirty="0" smtClean="0"/>
              <a:t>SEGUNDO: A IDEIA DE QUANTO MAIS PIOR MELHOR NÃO TEM CABIMENTO.</a:t>
            </a:r>
          </a:p>
          <a:p>
            <a:pPr algn="ctr"/>
            <a:endParaRPr lang="pt-BR" dirty="0" smtClean="0"/>
          </a:p>
          <a:p>
            <a:pPr algn="ctr"/>
            <a:r>
              <a:rPr lang="pt-BR" dirty="0" smtClean="0"/>
              <a:t>PRO SEU BALAO ESTAR CHEIO O DO NOSSO PARCEIRO NÃO PRECISA ESTAR VAZIO.</a:t>
            </a:r>
          </a:p>
          <a:p>
            <a:pPr algn="ctr"/>
            <a:endParaRPr lang="pt-BR" dirty="0" smtClean="0"/>
          </a:p>
          <a:p>
            <a:pPr algn="ctr"/>
            <a:r>
              <a:rPr lang="pt-BR" dirty="0" smtClean="0"/>
              <a:t>PESSIMISMO </a:t>
            </a:r>
            <a:endParaRPr lang="pt-BR" dirty="0"/>
          </a:p>
        </p:txBody>
      </p:sp>
      <p:sp>
        <p:nvSpPr>
          <p:cNvPr id="3" name="Título 2"/>
          <p:cNvSpPr>
            <a:spLocks noGrp="1"/>
          </p:cNvSpPr>
          <p:nvPr>
            <p:ph type="title"/>
          </p:nvPr>
        </p:nvSpPr>
        <p:spPr/>
        <p:txBody>
          <a:bodyPr/>
          <a:lstStyle/>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3284984"/>
            <a:ext cx="7772400" cy="1470025"/>
          </a:xfrm>
        </p:spPr>
        <p:txBody>
          <a:bodyPr>
            <a:normAutofit fontScale="90000"/>
          </a:bodyPr>
          <a:lstStyle/>
          <a:p>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sz="3300" dirty="0" smtClean="0">
                <a:solidFill>
                  <a:schemeClr val="tx1"/>
                </a:solidFill>
              </a:rPr>
              <a:t/>
            </a:r>
            <a:br>
              <a:rPr lang="pt-BR" sz="3300" dirty="0" smtClean="0">
                <a:solidFill>
                  <a:schemeClr val="tx1"/>
                </a:solidFill>
              </a:rPr>
            </a:br>
            <a:r>
              <a:rPr lang="pt-BR" sz="3300" dirty="0" smtClean="0">
                <a:solidFill>
                  <a:schemeClr val="tx1"/>
                </a:solidFill>
              </a:rPr>
              <a:t/>
            </a:r>
            <a:br>
              <a:rPr lang="pt-BR" sz="3300" dirty="0" smtClean="0">
                <a:solidFill>
                  <a:schemeClr val="tx1"/>
                </a:solidFill>
              </a:rPr>
            </a:br>
            <a:r>
              <a:rPr lang="pt-BR" sz="3300" dirty="0" smtClean="0">
                <a:solidFill>
                  <a:schemeClr val="tx1"/>
                </a:solidFill>
              </a:rPr>
              <a:t>Abertura de empresas, em Goiânia – GO, utilizando a </a:t>
            </a:r>
            <a:r>
              <a:rPr lang="pt-BR" sz="3300" dirty="0" err="1" smtClean="0">
                <a:solidFill>
                  <a:schemeClr val="tx1"/>
                </a:solidFill>
              </a:rPr>
              <a:t>Redesim</a:t>
            </a:r>
            <a:r>
              <a:rPr lang="pt-BR" sz="3300" dirty="0" smtClean="0">
                <a:solidFill>
                  <a:schemeClr val="tx1"/>
                </a:solidFill>
              </a:rPr>
              <a:t>,, para atividade classificadas em GI-1, classificadas </a:t>
            </a:r>
            <a:r>
              <a:rPr lang="pt-BR" sz="3300" dirty="0" err="1" smtClean="0">
                <a:solidFill>
                  <a:schemeClr val="tx1"/>
                </a:solidFill>
              </a:rPr>
              <a:t>atraves</a:t>
            </a:r>
            <a:r>
              <a:rPr lang="pt-BR" sz="3300" dirty="0" smtClean="0">
                <a:solidFill>
                  <a:schemeClr val="tx1"/>
                </a:solidFill>
              </a:rPr>
              <a:t> da </a:t>
            </a:r>
            <a:r>
              <a:rPr lang="pt-BR" sz="3300" dirty="0" smtClean="0"/>
              <a:t>(LEI Nº 8.617, DE 09 DE JANEIRO DE 2008 – Grau de </a:t>
            </a:r>
            <a:r>
              <a:rPr lang="pt-BR" sz="3300" dirty="0" err="1" smtClean="0"/>
              <a:t>Incomodidade</a:t>
            </a:r>
            <a:r>
              <a:rPr lang="pt-BR" sz="3300" dirty="0" smtClean="0"/>
              <a:t>)</a:t>
            </a:r>
            <a:r>
              <a:rPr lang="pt-BR" dirty="0" smtClean="0">
                <a:solidFill>
                  <a:schemeClr val="tx1"/>
                </a:solidFill>
              </a:rPr>
              <a:t> </a:t>
            </a:r>
            <a:br>
              <a:rPr lang="pt-BR" dirty="0" smtClean="0">
                <a:solidFill>
                  <a:schemeClr val="tx1"/>
                </a:solidFill>
              </a:rPr>
            </a:br>
            <a:endParaRPr lang="pt-BR" dirty="0">
              <a:solidFill>
                <a:schemeClr val="tx1"/>
              </a:solidFill>
            </a:endParaRPr>
          </a:p>
        </p:txBody>
      </p:sp>
      <p:sp>
        <p:nvSpPr>
          <p:cNvPr id="3" name="Subtítulo 2"/>
          <p:cNvSpPr>
            <a:spLocks noGrp="1"/>
          </p:cNvSpPr>
          <p:nvPr>
            <p:ph type="subTitle" idx="1"/>
          </p:nvPr>
        </p:nvSpPr>
        <p:spPr>
          <a:xfrm>
            <a:off x="0" y="5517232"/>
            <a:ext cx="7088832" cy="1752600"/>
          </a:xfrm>
        </p:spPr>
        <p:txBody>
          <a:bodyPr>
            <a:normAutofit/>
          </a:bodyPr>
          <a:lstStyle/>
          <a:p>
            <a:endParaRPr lang="pt-BR" dirty="0" smtClean="0">
              <a:solidFill>
                <a:srgbClr val="FF0000"/>
              </a:solidFill>
            </a:endParaRPr>
          </a:p>
          <a:p>
            <a:r>
              <a:rPr lang="pt-BR" dirty="0" smtClean="0">
                <a:solidFill>
                  <a:schemeClr val="tx1"/>
                </a:solidFill>
              </a:rPr>
              <a:t>Goiânia-Go, 29 de Julho de 2016.</a:t>
            </a:r>
            <a:endParaRPr lang="pt-B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Gestão empresarial:</a:t>
            </a:r>
          </a:p>
          <a:p>
            <a:endParaRPr lang="pt-BR" dirty="0" smtClean="0"/>
          </a:p>
          <a:p>
            <a:endParaRPr lang="pt-BR" dirty="0"/>
          </a:p>
        </p:txBody>
      </p:sp>
      <p:sp>
        <p:nvSpPr>
          <p:cNvPr id="3" name="Título 2"/>
          <p:cNvSpPr>
            <a:spLocks noGrp="1"/>
          </p:cNvSpPr>
          <p:nvPr>
            <p:ph type="title"/>
          </p:nvPr>
        </p:nvSpPr>
        <p:spPr/>
        <p:txBody>
          <a:bodyPr/>
          <a:lstStyle/>
          <a:p>
            <a:pPr algn="ctr"/>
            <a:r>
              <a:rPr lang="pt-BR" sz="4000" dirty="0" smtClean="0"/>
              <a:t>Porque as empresas fecham?</a:t>
            </a:r>
            <a:endParaRPr lang="pt-BR" dirty="0"/>
          </a:p>
        </p:txBody>
      </p:sp>
      <p:pic>
        <p:nvPicPr>
          <p:cNvPr id="3074" name="Picture 2"/>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Comportamento do empreendedor:</a:t>
            </a:r>
          </a:p>
          <a:p>
            <a:endParaRPr lang="pt-BR" dirty="0"/>
          </a:p>
        </p:txBody>
      </p:sp>
      <p:sp>
        <p:nvSpPr>
          <p:cNvPr id="3" name="Título 2"/>
          <p:cNvSpPr>
            <a:spLocks noGrp="1"/>
          </p:cNvSpPr>
          <p:nvPr>
            <p:ph type="title"/>
          </p:nvPr>
        </p:nvSpPr>
        <p:spPr/>
        <p:txBody>
          <a:bodyPr/>
          <a:lstStyle/>
          <a:p>
            <a:pPr algn="ctr"/>
            <a:r>
              <a:rPr lang="pt-BR" sz="4000" dirty="0" smtClean="0"/>
              <a:t>Porque as empresas fecham?</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4400" dirty="0" smtClean="0"/>
              <a:t>Porque as empresas fecham?</a:t>
            </a:r>
            <a:endParaRPr lang="pt-B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481138"/>
            <a:ext cx="9144000" cy="537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395536" y="1124744"/>
          <a:ext cx="8229600" cy="4256050"/>
        </p:xfrm>
        <a:graphic>
          <a:graphicData uri="http://schemas.openxmlformats.org/drawingml/2006/table">
            <a:tbl>
              <a:tblPr firstRow="1" bandRow="1">
                <a:tableStyleId>{5C22544A-7EE6-4342-B048-85BDC9FD1C3A}</a:tableStyleId>
              </a:tblPr>
              <a:tblGrid>
                <a:gridCol w="4114800"/>
                <a:gridCol w="4114800"/>
              </a:tblGrid>
              <a:tr h="872770">
                <a:tc>
                  <a:txBody>
                    <a:bodyPr/>
                    <a:lstStyle/>
                    <a:p>
                      <a:pPr algn="ctr"/>
                      <a:r>
                        <a:rPr lang="pt-BR" sz="3200" dirty="0" smtClean="0">
                          <a:solidFill>
                            <a:schemeClr val="tx1"/>
                          </a:solidFill>
                        </a:rPr>
                        <a:t>PAIS</a:t>
                      </a:r>
                      <a:endParaRPr lang="pt-BR" sz="3200" dirty="0">
                        <a:solidFill>
                          <a:schemeClr val="tx1"/>
                        </a:solidFill>
                      </a:endParaRPr>
                    </a:p>
                  </a:txBody>
                  <a:tcPr/>
                </a:tc>
                <a:tc>
                  <a:txBody>
                    <a:bodyPr/>
                    <a:lstStyle/>
                    <a:p>
                      <a:pPr algn="ctr"/>
                      <a:r>
                        <a:rPr lang="pt-BR" sz="3200" dirty="0" smtClean="0">
                          <a:solidFill>
                            <a:schemeClr val="tx1"/>
                          </a:solidFill>
                        </a:rPr>
                        <a:t>PRAZO MEDIO</a:t>
                      </a:r>
                    </a:p>
                  </a:txBody>
                  <a:tcPr/>
                </a:tc>
              </a:tr>
              <a:tr h="546690">
                <a:tc>
                  <a:txBody>
                    <a:bodyPr/>
                    <a:lstStyle/>
                    <a:p>
                      <a:pPr algn="ctr"/>
                      <a:r>
                        <a:rPr lang="pt-BR" sz="3200" dirty="0" smtClean="0">
                          <a:solidFill>
                            <a:srgbClr val="FF0000"/>
                          </a:solidFill>
                        </a:rPr>
                        <a:t>BRASIL</a:t>
                      </a:r>
                      <a:endParaRPr lang="pt-BR" sz="3200" dirty="0">
                        <a:solidFill>
                          <a:srgbClr val="FF0000"/>
                        </a:solidFill>
                      </a:endParaRPr>
                    </a:p>
                  </a:txBody>
                  <a:tcPr/>
                </a:tc>
                <a:tc>
                  <a:txBody>
                    <a:bodyPr/>
                    <a:lstStyle/>
                    <a:p>
                      <a:pPr algn="ctr"/>
                      <a:r>
                        <a:rPr lang="pt-BR" sz="3200" dirty="0" smtClean="0">
                          <a:solidFill>
                            <a:srgbClr val="FF0000"/>
                          </a:solidFill>
                        </a:rPr>
                        <a:t>107</a:t>
                      </a:r>
                      <a:endParaRPr lang="pt-BR" sz="3200" dirty="0">
                        <a:solidFill>
                          <a:srgbClr val="FF0000"/>
                        </a:solidFill>
                      </a:endParaRPr>
                    </a:p>
                  </a:txBody>
                  <a:tcPr/>
                </a:tc>
              </a:tr>
              <a:tr h="546690">
                <a:tc>
                  <a:txBody>
                    <a:bodyPr/>
                    <a:lstStyle/>
                    <a:p>
                      <a:pPr algn="ctr"/>
                      <a:r>
                        <a:rPr lang="pt-BR" sz="3200" dirty="0" smtClean="0">
                          <a:solidFill>
                            <a:srgbClr val="FF0000"/>
                          </a:solidFill>
                        </a:rPr>
                        <a:t>Guiné Equatorial </a:t>
                      </a:r>
                      <a:endParaRPr lang="pt-BR" sz="3200" dirty="0">
                        <a:solidFill>
                          <a:srgbClr val="FF0000"/>
                        </a:solidFill>
                      </a:endParaRPr>
                    </a:p>
                  </a:txBody>
                  <a:tcPr/>
                </a:tc>
                <a:tc>
                  <a:txBody>
                    <a:bodyPr/>
                    <a:lstStyle/>
                    <a:p>
                      <a:pPr algn="ctr"/>
                      <a:r>
                        <a:rPr lang="pt-BR" sz="3200" dirty="0" smtClean="0">
                          <a:solidFill>
                            <a:srgbClr val="FF0000"/>
                          </a:solidFill>
                        </a:rPr>
                        <a:t>135</a:t>
                      </a:r>
                      <a:endParaRPr lang="pt-BR" sz="3200" dirty="0">
                        <a:solidFill>
                          <a:srgbClr val="FF0000"/>
                        </a:solidFill>
                      </a:endParaRPr>
                    </a:p>
                  </a:txBody>
                  <a:tcPr/>
                </a:tc>
              </a:tr>
              <a:tr h="546690">
                <a:tc>
                  <a:txBody>
                    <a:bodyPr/>
                    <a:lstStyle/>
                    <a:p>
                      <a:pPr algn="ctr"/>
                      <a:r>
                        <a:rPr lang="pt-BR" sz="3200" dirty="0" smtClean="0">
                          <a:solidFill>
                            <a:srgbClr val="FF0000"/>
                          </a:solidFill>
                        </a:rPr>
                        <a:t>Venezuela</a:t>
                      </a:r>
                      <a:r>
                        <a:rPr lang="pt-BR" sz="3200" baseline="0" dirty="0" smtClean="0">
                          <a:solidFill>
                            <a:srgbClr val="FF0000"/>
                          </a:solidFill>
                        </a:rPr>
                        <a:t> </a:t>
                      </a:r>
                      <a:endParaRPr lang="pt-BR" sz="3200" dirty="0">
                        <a:solidFill>
                          <a:srgbClr val="FF0000"/>
                        </a:solidFill>
                      </a:endParaRPr>
                    </a:p>
                  </a:txBody>
                  <a:tcPr/>
                </a:tc>
                <a:tc>
                  <a:txBody>
                    <a:bodyPr/>
                    <a:lstStyle/>
                    <a:p>
                      <a:pPr algn="ctr"/>
                      <a:r>
                        <a:rPr lang="pt-BR" sz="3200" dirty="0" smtClean="0">
                          <a:solidFill>
                            <a:srgbClr val="FF0000"/>
                          </a:solidFill>
                        </a:rPr>
                        <a:t>144</a:t>
                      </a:r>
                      <a:endParaRPr lang="pt-BR" sz="3200" dirty="0">
                        <a:solidFill>
                          <a:srgbClr val="FF0000"/>
                        </a:solidFill>
                      </a:endParaRPr>
                    </a:p>
                  </a:txBody>
                  <a:tcPr/>
                </a:tc>
              </a:tr>
              <a:tr h="546690">
                <a:tc>
                  <a:txBody>
                    <a:bodyPr/>
                    <a:lstStyle/>
                    <a:p>
                      <a:pPr algn="ctr"/>
                      <a:r>
                        <a:rPr lang="pt-BR" sz="3200" dirty="0" smtClean="0">
                          <a:solidFill>
                            <a:srgbClr val="FF0000"/>
                          </a:solidFill>
                        </a:rPr>
                        <a:t>Suriname</a:t>
                      </a:r>
                      <a:endParaRPr lang="pt-BR" sz="3200" dirty="0">
                        <a:solidFill>
                          <a:srgbClr val="FF0000"/>
                        </a:solidFill>
                      </a:endParaRPr>
                    </a:p>
                  </a:txBody>
                  <a:tcPr/>
                </a:tc>
                <a:tc>
                  <a:txBody>
                    <a:bodyPr/>
                    <a:lstStyle/>
                    <a:p>
                      <a:pPr algn="ctr"/>
                      <a:r>
                        <a:rPr lang="pt-BR" sz="3200" dirty="0" smtClean="0">
                          <a:solidFill>
                            <a:srgbClr val="FF0000"/>
                          </a:solidFill>
                        </a:rPr>
                        <a:t>208</a:t>
                      </a:r>
                      <a:endParaRPr lang="pt-BR" sz="3200" dirty="0">
                        <a:solidFill>
                          <a:srgbClr val="FF0000"/>
                        </a:solidFill>
                      </a:endParaRPr>
                    </a:p>
                  </a:txBody>
                  <a:tcPr/>
                </a:tc>
              </a:tr>
              <a:tr h="1007060">
                <a:tc>
                  <a:txBody>
                    <a:bodyPr/>
                    <a:lstStyle/>
                    <a:p>
                      <a:pPr algn="ctr"/>
                      <a:r>
                        <a:rPr lang="pt-BR" sz="3200" dirty="0" err="1" smtClean="0">
                          <a:solidFill>
                            <a:srgbClr val="FF0000"/>
                          </a:solidFill>
                        </a:rPr>
                        <a:t>Australia</a:t>
                      </a:r>
                      <a:r>
                        <a:rPr lang="pt-BR" sz="3200" dirty="0" smtClean="0">
                          <a:solidFill>
                            <a:srgbClr val="FF0000"/>
                          </a:solidFill>
                        </a:rPr>
                        <a:t>,</a:t>
                      </a:r>
                      <a:r>
                        <a:rPr lang="pt-BR" sz="3200" baseline="0" dirty="0" smtClean="0">
                          <a:solidFill>
                            <a:srgbClr val="FF0000"/>
                          </a:solidFill>
                        </a:rPr>
                        <a:t> </a:t>
                      </a:r>
                      <a:r>
                        <a:rPr lang="pt-BR" sz="3200" baseline="0" dirty="0" err="1" smtClean="0">
                          <a:solidFill>
                            <a:srgbClr val="FF0000"/>
                          </a:solidFill>
                        </a:rPr>
                        <a:t>Canada</a:t>
                      </a:r>
                      <a:r>
                        <a:rPr lang="pt-BR" sz="3200" baseline="0" dirty="0" smtClean="0">
                          <a:solidFill>
                            <a:srgbClr val="FF0000"/>
                          </a:solidFill>
                        </a:rPr>
                        <a:t> e Chile</a:t>
                      </a:r>
                      <a:endParaRPr lang="pt-BR" sz="3200" dirty="0">
                        <a:solidFill>
                          <a:srgbClr val="FF0000"/>
                        </a:solidFill>
                      </a:endParaRPr>
                    </a:p>
                  </a:txBody>
                  <a:tcPr/>
                </a:tc>
                <a:tc>
                  <a:txBody>
                    <a:bodyPr/>
                    <a:lstStyle/>
                    <a:p>
                      <a:pPr algn="ctr"/>
                      <a:r>
                        <a:rPr lang="pt-BR" sz="3200" dirty="0" smtClean="0">
                          <a:solidFill>
                            <a:srgbClr val="FF0000"/>
                          </a:solidFill>
                        </a:rPr>
                        <a:t>1</a:t>
                      </a:r>
                      <a:r>
                        <a:rPr lang="pt-BR" sz="3200" baseline="0" dirty="0" smtClean="0">
                          <a:solidFill>
                            <a:srgbClr val="FF0000"/>
                          </a:solidFill>
                        </a:rPr>
                        <a:t> a 4 Dias.</a:t>
                      </a:r>
                      <a:endParaRPr lang="pt-BR" sz="3200" dirty="0">
                        <a:solidFill>
                          <a:srgbClr val="FF0000"/>
                        </a:solidFill>
                      </a:endParaRPr>
                    </a:p>
                  </a:txBody>
                  <a:tcPr/>
                </a:tc>
              </a:tr>
            </a:tbl>
          </a:graphicData>
        </a:graphic>
      </p:graphicFrame>
      <p:sp>
        <p:nvSpPr>
          <p:cNvPr id="3" name="Título 2"/>
          <p:cNvSpPr>
            <a:spLocks noGrp="1"/>
          </p:cNvSpPr>
          <p:nvPr>
            <p:ph type="title"/>
          </p:nvPr>
        </p:nvSpPr>
        <p:spPr/>
        <p:txBody>
          <a:bodyPr>
            <a:normAutofit fontScale="90000"/>
          </a:bodyPr>
          <a:lstStyle/>
          <a:p>
            <a:r>
              <a:rPr lang="pt-BR" dirty="0" smtClean="0"/>
              <a:t>De empreendedor para empresário</a:t>
            </a:r>
            <a:endParaRPr lang="pt-BR" dirty="0"/>
          </a:p>
        </p:txBody>
      </p:sp>
      <p:sp>
        <p:nvSpPr>
          <p:cNvPr id="5" name="Retângulo 4"/>
          <p:cNvSpPr/>
          <p:nvPr/>
        </p:nvSpPr>
        <p:spPr>
          <a:xfrm>
            <a:off x="9972600" y="-2763688"/>
            <a:ext cx="6336704" cy="11172289"/>
          </a:xfrm>
          <a:prstGeom prst="rect">
            <a:avLst/>
          </a:prstGeom>
        </p:spPr>
        <p:txBody>
          <a:bodyPr wrap="square">
            <a:spAutoFit/>
          </a:bodyPr>
          <a:lstStyle/>
          <a:p>
            <a:r>
              <a:rPr lang="pt-BR" sz="4000" dirty="0" smtClean="0"/>
              <a:t>Um empreendedor demora em média 107 dias para abrir uma empresa no Brasil, tempo inferior somente a outros três países: Guiné Equatorial (135 dias), Venezuela (144) e Suriname (208).Na outra ponta, Austrália, Canadá e Chile, por exemplo, possuem procedimentos eficientes, que duram apenas de 1 a 4 dias, o que permite uma maior produtividade na gestão dos novos negócios desses países.</a:t>
            </a:r>
          </a:p>
        </p:txBody>
      </p:sp>
      <p:sp>
        <p:nvSpPr>
          <p:cNvPr id="6" name="Retângulo 5"/>
          <p:cNvSpPr/>
          <p:nvPr/>
        </p:nvSpPr>
        <p:spPr>
          <a:xfrm>
            <a:off x="611560" y="5517232"/>
            <a:ext cx="8064896" cy="1015663"/>
          </a:xfrm>
          <a:prstGeom prst="rect">
            <a:avLst/>
          </a:prstGeom>
        </p:spPr>
        <p:txBody>
          <a:bodyPr wrap="square">
            <a:spAutoFit/>
          </a:bodyPr>
          <a:lstStyle/>
          <a:p>
            <a:pPr algn="ctr"/>
            <a:r>
              <a:rPr lang="pt-BR" sz="3000" dirty="0" smtClean="0"/>
              <a:t>permite uma maior produtividade na gestão dos novos negócios desses países.</a:t>
            </a:r>
            <a:endParaRPr lang="pt-BR"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4" name="Picture 2" descr="http://4.bp.blogspot.com/-6HKzoX3-8po/Ug63kV6BYqI/AAAAAAAAlPI/px1O3fNx8E8/s1600/corta+e+pint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r>
              <a:rPr lang="pt-BR" dirty="0" smtClean="0"/>
              <a:t>Sr. Rafael Lousa </a:t>
            </a:r>
          </a:p>
          <a:p>
            <a:pPr algn="ctr"/>
            <a:r>
              <a:rPr lang="pt-BR" dirty="0" smtClean="0"/>
              <a:t>Presidente da Junta Comercial do Estado de Goiás.</a:t>
            </a:r>
            <a:endParaRPr lang="pt-BR" dirty="0"/>
          </a:p>
        </p:txBody>
      </p:sp>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980728"/>
            <a:ext cx="8676456" cy="4525963"/>
          </a:xfrm>
        </p:spPr>
        <p:txBody>
          <a:bodyPr>
            <a:noAutofit/>
          </a:bodyPr>
          <a:lstStyle/>
          <a:p>
            <a:pPr algn="just">
              <a:buNone/>
            </a:pPr>
            <a:endParaRPr lang="pt-BR" sz="1800" dirty="0" smtClean="0"/>
          </a:p>
          <a:p>
            <a:pPr algn="just"/>
            <a:r>
              <a:rPr lang="pt-BR" sz="1800" b="1" dirty="0" smtClean="0"/>
              <a:t>Razão </a:t>
            </a:r>
            <a:r>
              <a:rPr lang="pt-BR" sz="1800" b="1" dirty="0"/>
              <a:t>Social </a:t>
            </a:r>
            <a:r>
              <a:rPr lang="pt-BR" sz="1800" b="1" dirty="0" smtClean="0"/>
              <a:t> </a:t>
            </a:r>
            <a:r>
              <a:rPr lang="pt-BR" sz="1800" dirty="0" smtClean="0"/>
              <a:t>Razão Social é composta pelo nome de um ou mais sócios por inteiro ou abreviado aditando a expressão e CIA antes do tipo societário no caso LTDA, quando ocultar algum sócio. Exemplo: Castro &amp; Alves Industria de </a:t>
            </a:r>
            <a:r>
              <a:rPr lang="pt-BR" sz="1800" dirty="0" err="1" smtClean="0"/>
              <a:t>Colchoes</a:t>
            </a:r>
            <a:endParaRPr lang="pt-BR" sz="1800" dirty="0" smtClean="0"/>
          </a:p>
          <a:p>
            <a:pPr algn="just"/>
            <a:endParaRPr lang="pt-BR" sz="1800" b="1" dirty="0" smtClean="0"/>
          </a:p>
          <a:p>
            <a:pPr algn="just"/>
            <a:r>
              <a:rPr lang="pt-BR" sz="1800" b="1" dirty="0" smtClean="0"/>
              <a:t>Denominação Social - </a:t>
            </a:r>
            <a:r>
              <a:rPr lang="pt-BR" sz="1800" dirty="0" smtClean="0"/>
              <a:t>Denominação é composta por uma expressão qualquer seguida de uma das atividades e LTDA tipo societário. Podendo ainda mesclar a Razão Social com a Denominação. Art. 1158 NCC., exemplo: São Paulo Pizzaria </a:t>
            </a:r>
            <a:r>
              <a:rPr lang="pt-BR" sz="1800" dirty="0" err="1" smtClean="0"/>
              <a:t>Ltda</a:t>
            </a:r>
            <a:endParaRPr lang="pt-BR" sz="1800" dirty="0" smtClean="0"/>
          </a:p>
          <a:p>
            <a:pPr algn="just"/>
            <a:endParaRPr lang="pt-BR" sz="1800" dirty="0" smtClean="0"/>
          </a:p>
          <a:p>
            <a:pPr algn="just"/>
            <a:r>
              <a:rPr lang="pt-BR" sz="1800" b="1" dirty="0" smtClean="0"/>
              <a:t>Nome empresarial</a:t>
            </a:r>
            <a:r>
              <a:rPr lang="pt-BR" sz="1800" dirty="0"/>
              <a:t> </a:t>
            </a:r>
            <a:r>
              <a:rPr lang="pt-BR" sz="1800" dirty="0" smtClean="0"/>
              <a:t>- O </a:t>
            </a:r>
            <a:r>
              <a:rPr lang="pt-BR" sz="1800" dirty="0"/>
              <a:t>nome comercial deve ser o do titular. No caso de ter nome igual já registrado, este poderá ser abreviado, desde que não seja o último sobrenome, ou ser adicionado um termo que indique a principal atividade econômica explorada pela empresa como elemento diferenciador. </a:t>
            </a:r>
            <a:r>
              <a:rPr lang="pt-BR" sz="1800" dirty="0" smtClean="0"/>
              <a:t> Exemplo: Roberto Cardoso da </a:t>
            </a:r>
            <a:r>
              <a:rPr lang="pt-BR" sz="1800" dirty="0" err="1" smtClean="0"/>
              <a:t>Sival</a:t>
            </a:r>
            <a:r>
              <a:rPr lang="pt-BR" sz="1800" dirty="0" smtClean="0"/>
              <a:t> “o Borracheiro”.</a:t>
            </a:r>
            <a:endParaRPr lang="pt-BR" sz="1800" dirty="0"/>
          </a:p>
          <a:p>
            <a:pPr>
              <a:buNone/>
            </a:pPr>
            <a:endParaRPr lang="pt-BR" sz="2000" dirty="0"/>
          </a:p>
          <a:p>
            <a:pPr>
              <a:buNone/>
            </a:pPr>
            <a:endParaRPr lang="pt-BR" sz="2000" dirty="0" smtClean="0"/>
          </a:p>
          <a:p>
            <a:pPr>
              <a:buNone/>
            </a:pPr>
            <a:endParaRPr lang="pt-BR" sz="2000" dirty="0"/>
          </a:p>
          <a:p>
            <a:pPr marL="514350" indent="-514350">
              <a:buAutoNum type="arabicPeriod"/>
            </a:pPr>
            <a:endParaRPr lang="pt-BR" sz="2000" dirty="0"/>
          </a:p>
        </p:txBody>
      </p:sp>
      <p:sp>
        <p:nvSpPr>
          <p:cNvPr id="2" name="Título 1"/>
          <p:cNvSpPr>
            <a:spLocks noGrp="1"/>
          </p:cNvSpPr>
          <p:nvPr>
            <p:ph type="title"/>
          </p:nvPr>
        </p:nvSpPr>
        <p:spPr/>
        <p:txBody>
          <a:bodyPr>
            <a:normAutofit fontScale="90000"/>
          </a:bodyPr>
          <a:lstStyle/>
          <a:p>
            <a:r>
              <a:rPr lang="pt-BR" dirty="0" smtClean="0"/>
              <a:t>Primeiro Passo – Definir o nome</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endParaRPr lang="pt-BR" dirty="0" smtClean="0"/>
          </a:p>
          <a:p>
            <a:endParaRPr lang="pt-BR" dirty="0" smtClean="0"/>
          </a:p>
          <a:p>
            <a:endParaRPr lang="pt-BR" dirty="0" smtClean="0"/>
          </a:p>
          <a:p>
            <a:endParaRPr lang="pt-BR" dirty="0" smtClean="0"/>
          </a:p>
          <a:p>
            <a:pPr algn="ctr"/>
            <a:r>
              <a:rPr lang="pt-BR" dirty="0" smtClean="0"/>
              <a:t>Todas as atividades que são prestadores de serviço e que não envolvam ICMS (Governo do Estado).</a:t>
            </a:r>
          </a:p>
          <a:p>
            <a:pPr algn="ctr"/>
            <a:endParaRPr lang="pt-BR" dirty="0" smtClean="0"/>
          </a:p>
          <a:p>
            <a:pPr algn="ctr">
              <a:buNone/>
            </a:pPr>
            <a:r>
              <a:rPr lang="pt-BR" dirty="0" err="1" smtClean="0"/>
              <a:t>Broffice</a:t>
            </a:r>
            <a:r>
              <a:rPr lang="pt-BR" dirty="0" smtClean="0"/>
              <a:t> – Av. 136 – Aline / Armando</a:t>
            </a:r>
          </a:p>
          <a:p>
            <a:pPr algn="ctr">
              <a:buNone/>
            </a:pPr>
            <a:r>
              <a:rPr lang="pt-BR" dirty="0" err="1" smtClean="0"/>
              <a:t>VillaOffice</a:t>
            </a:r>
            <a:r>
              <a:rPr lang="pt-BR" dirty="0" smtClean="0"/>
              <a:t> – Rua Brasil – Dona Estela</a:t>
            </a:r>
          </a:p>
        </p:txBody>
      </p:sp>
      <p:sp>
        <p:nvSpPr>
          <p:cNvPr id="3" name="Título 2"/>
          <p:cNvSpPr>
            <a:spLocks noGrp="1"/>
          </p:cNvSpPr>
          <p:nvPr>
            <p:ph type="title"/>
          </p:nvPr>
        </p:nvSpPr>
        <p:spPr>
          <a:xfrm>
            <a:off x="467544" y="1052736"/>
            <a:ext cx="8229600" cy="1143000"/>
          </a:xfrm>
        </p:spPr>
        <p:txBody>
          <a:bodyPr>
            <a:normAutofit fontScale="90000"/>
          </a:bodyPr>
          <a:lstStyle/>
          <a:p>
            <a:r>
              <a:rPr lang="pt-BR" dirty="0" smtClean="0"/>
              <a:t>Atividades que podem ser abertas em “escritórios compartilhados” e “</a:t>
            </a:r>
            <a:r>
              <a:rPr lang="pt-BR" dirty="0" err="1" smtClean="0"/>
              <a:t>coworking</a:t>
            </a:r>
            <a:r>
              <a:rPr lang="pt-BR" dirty="0" smtClean="0"/>
              <a:t>”:</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a:buNone/>
            </a:pPr>
            <a:r>
              <a:rPr lang="pt-BR" dirty="0" smtClean="0"/>
              <a:t>Recolher documentos e dados para preparar o processo de abertura, fazer uma entrevista bem feita:</a:t>
            </a:r>
          </a:p>
          <a:p>
            <a:pPr marL="514350" indent="-514350">
              <a:buAutoNum type="arabicPeriod"/>
            </a:pPr>
            <a:r>
              <a:rPr lang="pt-BR" dirty="0" smtClean="0"/>
              <a:t>IPTU - COMERCIAL;</a:t>
            </a:r>
          </a:p>
          <a:p>
            <a:pPr marL="514350" indent="-514350">
              <a:buAutoNum type="arabicPeriod"/>
            </a:pPr>
            <a:r>
              <a:rPr lang="pt-BR" dirty="0" smtClean="0"/>
              <a:t>RG, CPF e Comprovante de endereço;</a:t>
            </a:r>
          </a:p>
          <a:p>
            <a:pPr marL="514350" indent="-514350">
              <a:buAutoNum type="arabicPeriod"/>
            </a:pPr>
            <a:r>
              <a:rPr lang="pt-BR" dirty="0" smtClean="0"/>
              <a:t>Recibo da DIR - Pessoa </a:t>
            </a:r>
            <a:r>
              <a:rPr lang="pt-BR" dirty="0" err="1" smtClean="0"/>
              <a:t>Fisica</a:t>
            </a:r>
            <a:r>
              <a:rPr lang="pt-BR" dirty="0" smtClean="0"/>
              <a:t>;</a:t>
            </a:r>
          </a:p>
          <a:p>
            <a:pPr marL="514350" indent="-514350">
              <a:buAutoNum type="arabicPeriod"/>
            </a:pPr>
            <a:r>
              <a:rPr lang="pt-BR" dirty="0" smtClean="0"/>
              <a:t>Decidir o nome empresarial;</a:t>
            </a:r>
          </a:p>
          <a:p>
            <a:pPr marL="514350" indent="-514350">
              <a:buAutoNum type="arabicPeriod"/>
            </a:pPr>
            <a:r>
              <a:rPr lang="pt-BR" dirty="0" smtClean="0"/>
              <a:t>Definir natureza jurídica;</a:t>
            </a:r>
          </a:p>
          <a:p>
            <a:pPr marL="514350" indent="-514350">
              <a:buAutoNum type="arabicPeriod"/>
            </a:pPr>
            <a:r>
              <a:rPr lang="pt-BR" dirty="0" smtClean="0"/>
              <a:t>Objeto da empresa;</a:t>
            </a:r>
          </a:p>
          <a:p>
            <a:pPr marL="514350" indent="-514350">
              <a:buAutoNum type="arabicPeriod"/>
            </a:pPr>
            <a:r>
              <a:rPr lang="pt-BR" dirty="0" smtClean="0"/>
              <a:t>Administradores;</a:t>
            </a:r>
          </a:p>
          <a:p>
            <a:pPr marL="514350" indent="-514350">
              <a:buAutoNum type="arabicPeriod"/>
            </a:pPr>
            <a:endParaRPr lang="pt-BR" dirty="0" smtClean="0"/>
          </a:p>
          <a:p>
            <a:endParaRPr lang="pt-BR" dirty="0"/>
          </a:p>
        </p:txBody>
      </p:sp>
      <p:sp>
        <p:nvSpPr>
          <p:cNvPr id="2" name="Título 1"/>
          <p:cNvSpPr>
            <a:spLocks noGrp="1"/>
          </p:cNvSpPr>
          <p:nvPr>
            <p:ph type="title"/>
          </p:nvPr>
        </p:nvSpPr>
        <p:spPr/>
        <p:txBody>
          <a:bodyPr/>
          <a:lstStyle/>
          <a:p>
            <a:r>
              <a:rPr lang="pt-BR" dirty="0" smtClean="0"/>
              <a:t>Segundo Passo:</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Após decidido assuntos anteriores, providenciar taxa de Uso do Solo (LEI Nº 8.617, DE 09 DE JANEIRO DE 2008 – Grau de </a:t>
            </a:r>
            <a:r>
              <a:rPr lang="pt-BR" dirty="0" err="1" smtClean="0"/>
              <a:t>Incomodidade</a:t>
            </a:r>
            <a:r>
              <a:rPr lang="pt-BR" dirty="0" smtClean="0"/>
              <a:t>) e Numero Oficial, DARE – </a:t>
            </a:r>
            <a:r>
              <a:rPr lang="pt-BR" dirty="0" err="1" smtClean="0"/>
              <a:t>Juceg</a:t>
            </a:r>
            <a:r>
              <a:rPr lang="pt-BR" dirty="0" smtClean="0"/>
              <a:t>, DARF – RFB, </a:t>
            </a:r>
          </a:p>
          <a:p>
            <a:pPr algn="just"/>
            <a:endParaRPr lang="pt-BR" dirty="0" smtClean="0"/>
          </a:p>
          <a:p>
            <a:pPr algn="just"/>
            <a:r>
              <a:rPr lang="pt-BR" dirty="0" smtClean="0"/>
              <a:t>Providenciar a viabilidade , no site da Junta Comercial.</a:t>
            </a:r>
          </a:p>
          <a:p>
            <a:endParaRPr lang="pt-BR" dirty="0"/>
          </a:p>
        </p:txBody>
      </p:sp>
      <p:sp>
        <p:nvSpPr>
          <p:cNvPr id="2" name="Título 1"/>
          <p:cNvSpPr>
            <a:spLocks noGrp="1"/>
          </p:cNvSpPr>
          <p:nvPr>
            <p:ph type="title"/>
          </p:nvPr>
        </p:nvSpPr>
        <p:spPr/>
        <p:txBody>
          <a:bodyPr/>
          <a:lstStyle/>
          <a:p>
            <a:pPr algn="ctr"/>
            <a:r>
              <a:rPr lang="pt-BR" dirty="0" smtClean="0"/>
              <a:t>Terceiro Passo</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Fazer o DBE – Documento </a:t>
            </a:r>
            <a:r>
              <a:rPr lang="pt-BR" dirty="0" err="1" smtClean="0"/>
              <a:t>Basico</a:t>
            </a:r>
            <a:r>
              <a:rPr lang="pt-BR" dirty="0" smtClean="0"/>
              <a:t> de Entrada (cadastro do CNPJ);</a:t>
            </a:r>
          </a:p>
          <a:p>
            <a:endParaRPr lang="pt-BR" dirty="0" smtClean="0"/>
          </a:p>
          <a:p>
            <a:r>
              <a:rPr lang="pt-BR" dirty="0" smtClean="0"/>
              <a:t>Providenciar FCN (modulo Viabilidade)</a:t>
            </a:r>
          </a:p>
          <a:p>
            <a:endParaRPr lang="pt-BR" dirty="0" smtClean="0"/>
          </a:p>
          <a:p>
            <a:r>
              <a:rPr lang="pt-BR" dirty="0" smtClean="0"/>
              <a:t>Providenciar contrato no site da Junta Comercial;</a:t>
            </a:r>
            <a:endParaRPr lang="pt-BR" dirty="0"/>
          </a:p>
        </p:txBody>
      </p:sp>
      <p:sp>
        <p:nvSpPr>
          <p:cNvPr id="2" name="Título 1"/>
          <p:cNvSpPr>
            <a:spLocks noGrp="1"/>
          </p:cNvSpPr>
          <p:nvPr>
            <p:ph type="title"/>
          </p:nvPr>
        </p:nvSpPr>
        <p:spPr/>
        <p:txBody>
          <a:bodyPr/>
          <a:lstStyle/>
          <a:p>
            <a:pPr algn="ctr"/>
            <a:r>
              <a:rPr lang="pt-BR" dirty="0" smtClean="0"/>
              <a:t>Quarto Passo:</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Entregar contrato ao cliente, em uma única via, e reconhecer firma por verdadeiro;</a:t>
            </a:r>
          </a:p>
          <a:p>
            <a:r>
              <a:rPr lang="pt-BR" dirty="0" smtClean="0"/>
              <a:t>Tirar 03 copias autenticadas dos seguintes documentos:</a:t>
            </a:r>
          </a:p>
          <a:p>
            <a:r>
              <a:rPr lang="pt-BR" dirty="0" smtClean="0"/>
              <a:t>RG, CPF e Comprovante de endereço: Res. e Comercial.</a:t>
            </a:r>
          </a:p>
          <a:p>
            <a:r>
              <a:rPr lang="pt-BR" dirty="0" smtClean="0"/>
              <a:t>Providenciar procuração, para assinatura</a:t>
            </a:r>
            <a:endParaRPr lang="pt-BR" dirty="0"/>
          </a:p>
        </p:txBody>
      </p:sp>
      <p:sp>
        <p:nvSpPr>
          <p:cNvPr id="2" name="Título 1"/>
          <p:cNvSpPr>
            <a:spLocks noGrp="1"/>
          </p:cNvSpPr>
          <p:nvPr>
            <p:ph type="title"/>
          </p:nvPr>
        </p:nvSpPr>
        <p:spPr/>
        <p:txBody>
          <a:bodyPr/>
          <a:lstStyle/>
          <a:p>
            <a:pPr algn="ctr"/>
            <a:r>
              <a:rPr lang="pt-BR" dirty="0" smtClean="0"/>
              <a:t>Quinto passo:</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0000" lnSpcReduction="20000"/>
          </a:bodyPr>
          <a:lstStyle/>
          <a:p>
            <a:r>
              <a:rPr lang="pt-BR" b="1" dirty="0" smtClean="0"/>
              <a:t>OBJETO -</a:t>
            </a:r>
            <a:r>
              <a:rPr lang="pt-BR" dirty="0" smtClean="0"/>
              <a:t> Por meio deste instrumento particular de procuração, o </a:t>
            </a:r>
            <a:r>
              <a:rPr lang="pt-BR" b="1" u="sng" dirty="0" smtClean="0"/>
              <a:t>OUTORGANTE</a:t>
            </a:r>
            <a:r>
              <a:rPr lang="pt-BR" dirty="0" smtClean="0"/>
              <a:t> nomeia e constitui como seus bastantes procuradores, por prazo indeterminado, os </a:t>
            </a:r>
            <a:r>
              <a:rPr lang="pt-BR" b="1" u="sng" dirty="0" smtClean="0"/>
              <a:t>OUTORGADOS</a:t>
            </a:r>
            <a:r>
              <a:rPr lang="pt-BR" dirty="0" smtClean="0"/>
              <a:t> acima referidos, com amplos poderes para representá-lo, exclusivamente para assuntos da área contábil, podendo: retirar documentos, providenciar encerramento de empresa, verificar situação fiscal, requerer, cadastrar, assinar, recorrer, transigir, transacionar, desistir, firmar compromissos, receber, dar quitação, confessar dividas e assinar parcelamentos, podendo assinar tudo que necessário for e obter qualquer tipo de informação a respeito do outorgante referido em questão junto à: JUNTA COMERCIAL DO ESTADO DE GOIÁS, SECRETARIA DA RECEITA FEDERAL DO BRASIL, PROCURADORIA DA RECEITA FEDERAL, SECRETARIA DA FAZENDA ESTADUAL, AGENCIA MUNICIPAL DO MEIO AMBIENTE, PREFEITURA MUNICIPAL DE GOIANIA, CAIXA ECONOMICA FEDERALDELEGACIA REGIONAL DO TRABALHO e onde mais necessário for para o bom desempenho deste mandato, referente aos serviços de Departamento Fiscal e Departamento de funcionários</a:t>
            </a:r>
            <a:endParaRPr lang="pt-BR" b="1" dirty="0" smtClean="0"/>
          </a:p>
          <a:p>
            <a:endParaRPr lang="pt-BR" dirty="0"/>
          </a:p>
        </p:txBody>
      </p:sp>
      <p:sp>
        <p:nvSpPr>
          <p:cNvPr id="2" name="Título 1"/>
          <p:cNvSpPr>
            <a:spLocks noGrp="1"/>
          </p:cNvSpPr>
          <p:nvPr>
            <p:ph type="title"/>
          </p:nvPr>
        </p:nvSpPr>
        <p:spPr/>
        <p:txBody>
          <a:bodyPr>
            <a:normAutofit fontScale="90000"/>
          </a:bodyPr>
          <a:lstStyle/>
          <a:p>
            <a:r>
              <a:rPr lang="pt-BR" dirty="0" smtClean="0"/>
              <a:t>Modelo de procuração:</a:t>
            </a:r>
            <a:br>
              <a:rPr lang="pt-BR" dirty="0" smtClean="0"/>
            </a:b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ctr"/>
            <a:r>
              <a:rPr lang="pt-BR" dirty="0" smtClean="0"/>
              <a:t>Com a devolução do Contrato, assinado em cartório, e taxas pelo cliente:</a:t>
            </a:r>
          </a:p>
          <a:p>
            <a:pPr algn="ctr"/>
            <a:r>
              <a:rPr lang="pt-BR" dirty="0" smtClean="0"/>
              <a:t>Acolher assinatura na capa dos processos de constituição/alteração e enquadramento;</a:t>
            </a:r>
          </a:p>
          <a:p>
            <a:pPr algn="ctr"/>
            <a:r>
              <a:rPr lang="pt-BR" dirty="0" smtClean="0"/>
              <a:t>Acolher assinatura no enquadramento de Me;</a:t>
            </a:r>
          </a:p>
          <a:p>
            <a:pPr algn="ctr"/>
            <a:r>
              <a:rPr lang="pt-BR" dirty="0" smtClean="0"/>
              <a:t>Conferir todos os documentos</a:t>
            </a:r>
          </a:p>
          <a:p>
            <a:pPr algn="ctr"/>
            <a:r>
              <a:rPr lang="pt-BR" dirty="0" smtClean="0"/>
              <a:t>Montar processo para dar entrada na JUCEG.</a:t>
            </a:r>
            <a:endParaRPr lang="pt-BR" dirty="0"/>
          </a:p>
        </p:txBody>
      </p:sp>
      <p:sp>
        <p:nvSpPr>
          <p:cNvPr id="2" name="Título 1"/>
          <p:cNvSpPr>
            <a:spLocks noGrp="1"/>
          </p:cNvSpPr>
          <p:nvPr>
            <p:ph type="title"/>
          </p:nvPr>
        </p:nvSpPr>
        <p:spPr>
          <a:xfrm>
            <a:off x="914400" y="548680"/>
            <a:ext cx="8229600" cy="1143000"/>
          </a:xfrm>
        </p:spPr>
        <p:txBody>
          <a:bodyPr>
            <a:normAutofit fontScale="90000"/>
          </a:bodyPr>
          <a:lstStyle/>
          <a:p>
            <a:pPr algn="ctr"/>
            <a:r>
              <a:rPr lang="pt-BR" dirty="0" smtClean="0"/>
              <a:t>Sexto Passo: PRIMEIRO DIA </a:t>
            </a:r>
            <a:br>
              <a:rPr lang="pt-BR" dirty="0" smtClean="0"/>
            </a:b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Acompanhar processo no site da Junta comercial;</a:t>
            </a:r>
          </a:p>
          <a:p>
            <a:r>
              <a:rPr lang="pt-BR" dirty="0" smtClean="0"/>
              <a:t>Baixar processo / Contrato – Inscrição na JUCEG;</a:t>
            </a:r>
          </a:p>
          <a:p>
            <a:r>
              <a:rPr lang="pt-BR" dirty="0" smtClean="0"/>
              <a:t>Conferir DBE – Inscrição CNPJ</a:t>
            </a:r>
            <a:endParaRPr lang="pt-BR" dirty="0"/>
          </a:p>
        </p:txBody>
      </p:sp>
      <p:sp>
        <p:nvSpPr>
          <p:cNvPr id="2" name="Título 1"/>
          <p:cNvSpPr>
            <a:spLocks noGrp="1"/>
          </p:cNvSpPr>
          <p:nvPr>
            <p:ph type="title"/>
          </p:nvPr>
        </p:nvSpPr>
        <p:spPr/>
        <p:txBody>
          <a:bodyPr/>
          <a:lstStyle/>
          <a:p>
            <a:pPr algn="ctr"/>
            <a:r>
              <a:rPr lang="pt-BR" dirty="0" err="1" smtClean="0"/>
              <a:t>Setimo</a:t>
            </a:r>
            <a:r>
              <a:rPr lang="pt-BR" dirty="0" smtClean="0"/>
              <a:t> Passo:</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r>
              <a:rPr lang="pt-BR" dirty="0" smtClean="0"/>
              <a:t>Sr. Cledistonio Junior</a:t>
            </a:r>
          </a:p>
          <a:p>
            <a:pPr algn="ctr"/>
            <a:r>
              <a:rPr lang="pt-BR" dirty="0" smtClean="0"/>
              <a:t>Empresário e Presidente da </a:t>
            </a:r>
            <a:r>
              <a:rPr lang="pt-BR" dirty="0" err="1" smtClean="0"/>
              <a:t>Aje</a:t>
            </a:r>
            <a:r>
              <a:rPr lang="pt-BR" dirty="0" smtClean="0"/>
              <a:t> Goiás</a:t>
            </a:r>
          </a:p>
          <a:p>
            <a:pPr algn="ctr"/>
            <a:r>
              <a:rPr lang="pt-BR" dirty="0" smtClean="0"/>
              <a:t>Formalização de convite ao Fórum Mundial de Empreendedorismo, a ser realizado em Goiás.</a:t>
            </a:r>
            <a:endParaRPr lang="pt-BR" dirty="0"/>
          </a:p>
        </p:txBody>
      </p:sp>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algn="ctr">
              <a:buNone/>
            </a:pPr>
            <a:r>
              <a:rPr lang="pt-BR" sz="6000" dirty="0" smtClean="0"/>
              <a:t>Providenciar preenchimento das inscrições Municipal (FIC) e Estadual(FAC);</a:t>
            </a:r>
          </a:p>
        </p:txBody>
      </p:sp>
      <p:sp>
        <p:nvSpPr>
          <p:cNvPr id="2" name="Título 1"/>
          <p:cNvSpPr>
            <a:spLocks noGrp="1"/>
          </p:cNvSpPr>
          <p:nvPr>
            <p:ph type="title"/>
          </p:nvPr>
        </p:nvSpPr>
        <p:spPr/>
        <p:txBody>
          <a:bodyPr/>
          <a:lstStyle/>
          <a:p>
            <a:pPr algn="ctr"/>
            <a:r>
              <a:rPr lang="pt-BR" dirty="0" smtClean="0"/>
              <a:t>Oitavo Passo</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Documentos para a FIC:</a:t>
            </a:r>
          </a:p>
          <a:p>
            <a:r>
              <a:rPr lang="pt-BR" dirty="0" smtClean="0"/>
              <a:t>Contrato, Ato  ou Requerimento de Empresário, com </a:t>
            </a:r>
            <a:r>
              <a:rPr lang="pt-BR" dirty="0" err="1" smtClean="0"/>
              <a:t>cartao</a:t>
            </a:r>
            <a:r>
              <a:rPr lang="pt-BR" dirty="0" smtClean="0"/>
              <a:t> do CNPJ;</a:t>
            </a:r>
          </a:p>
          <a:p>
            <a:r>
              <a:rPr lang="pt-BR" dirty="0" smtClean="0"/>
              <a:t>RG, CPF e comprovante de endereço do </a:t>
            </a:r>
            <a:r>
              <a:rPr lang="pt-BR" dirty="0" err="1" smtClean="0"/>
              <a:t>socio</a:t>
            </a:r>
            <a:r>
              <a:rPr lang="pt-BR" dirty="0" smtClean="0"/>
              <a:t>;</a:t>
            </a:r>
          </a:p>
          <a:p>
            <a:r>
              <a:rPr lang="pt-BR" dirty="0" smtClean="0"/>
              <a:t>USO DO SOLO, NUMERO OFICIAL E TAXA DO BOMBEIRO PAGA;</a:t>
            </a:r>
          </a:p>
          <a:p>
            <a:r>
              <a:rPr lang="pt-BR" dirty="0" smtClean="0"/>
              <a:t>Declaração de Inexistência de Habite-se / Funcionários.</a:t>
            </a:r>
          </a:p>
          <a:p>
            <a:r>
              <a:rPr lang="pt-BR" dirty="0" smtClean="0"/>
              <a:t>DHP (CRC)</a:t>
            </a:r>
          </a:p>
          <a:p>
            <a:endParaRPr lang="pt-BR" dirty="0"/>
          </a:p>
        </p:txBody>
      </p:sp>
      <p:sp>
        <p:nvSpPr>
          <p:cNvPr id="2" name="Título 1"/>
          <p:cNvSpPr>
            <a:spLocks noGrp="1"/>
          </p:cNvSpPr>
          <p:nvPr>
            <p:ph type="title"/>
          </p:nvPr>
        </p:nvSpPr>
        <p:spPr/>
        <p:txBody>
          <a:bodyPr/>
          <a:lstStyle/>
          <a:p>
            <a:r>
              <a:rPr lang="pt-BR" dirty="0" smtClean="0"/>
              <a:t>Oitavo Passo</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20000"/>
          </a:bodyPr>
          <a:lstStyle/>
          <a:p>
            <a:r>
              <a:rPr lang="pt-BR" dirty="0" smtClean="0"/>
              <a:t> </a:t>
            </a:r>
          </a:p>
          <a:p>
            <a:r>
              <a:rPr lang="pt-BR" dirty="0" smtClean="0"/>
              <a:t> </a:t>
            </a:r>
          </a:p>
          <a:p>
            <a:r>
              <a:rPr lang="pt-BR" dirty="0" smtClean="0"/>
              <a:t> </a:t>
            </a:r>
          </a:p>
          <a:p>
            <a:r>
              <a:rPr lang="pt-BR" dirty="0" smtClean="0"/>
              <a:t> </a:t>
            </a:r>
          </a:p>
          <a:p>
            <a:r>
              <a:rPr lang="pt-BR" dirty="0" smtClean="0"/>
              <a:t>A empresa</a:t>
            </a:r>
            <a:r>
              <a:rPr lang="pt-BR" b="1" dirty="0" smtClean="0"/>
              <a:t> JL SOLUÇÕES AMBIENTAIS LTDA - ME</a:t>
            </a:r>
            <a:r>
              <a:rPr lang="pt-BR" dirty="0" smtClean="0"/>
              <a:t>, inscrita no CNPJ sob o Nº 21.581.700/0001-97, estabelecida à RUA S-1, Nº 54, Quadra 1394, Sala 506 Lote 24/25, SETOR BUENO, CEP 74.230-220, Goiânia-GO, neste ato representado pelo Sr. RENATO ALEXANDRE DOS SANTOS, contador, solteiro, CPF 84813237134 e RG 3.867.276 2ª via, SSP-GO, estabelecido à Av. 85 (S 1), Quadra 139, Setor Bueno, CEP 74223-010, Goiânia-GO, vêm por meio desta, declarar inexistência de Funcionários nas atividades da Empresa.</a:t>
            </a:r>
          </a:p>
          <a:p>
            <a:endParaRPr lang="pt-BR" dirty="0"/>
          </a:p>
        </p:txBody>
      </p:sp>
      <p:sp>
        <p:nvSpPr>
          <p:cNvPr id="3" name="Título 2"/>
          <p:cNvSpPr>
            <a:spLocks noGrp="1"/>
          </p:cNvSpPr>
          <p:nvPr>
            <p:ph type="title"/>
          </p:nvPr>
        </p:nvSpPr>
        <p:spPr>
          <a:xfrm>
            <a:off x="539552" y="1340768"/>
            <a:ext cx="8229600" cy="1143000"/>
          </a:xfrm>
        </p:spPr>
        <p:txBody>
          <a:bodyPr>
            <a:normAutofit fontScale="90000"/>
          </a:bodyPr>
          <a:lstStyle/>
          <a:p>
            <a:r>
              <a:rPr lang="pt-BR" u="sng" dirty="0" smtClean="0"/>
              <a:t>DECLARAÇÃO DE INEXISTÊNCIA DE FUNCIONÁRIOS</a:t>
            </a: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20000"/>
          </a:bodyPr>
          <a:lstStyle/>
          <a:p>
            <a:r>
              <a:rPr lang="pt-BR" b="1" dirty="0" smtClean="0"/>
              <a:t> </a:t>
            </a:r>
            <a:endParaRPr lang="pt-BR" dirty="0" smtClean="0"/>
          </a:p>
          <a:p>
            <a:r>
              <a:rPr lang="pt-BR" dirty="0" smtClean="0"/>
              <a:t> </a:t>
            </a:r>
          </a:p>
          <a:p>
            <a:r>
              <a:rPr lang="pt-BR" dirty="0" smtClean="0"/>
              <a:t> </a:t>
            </a:r>
          </a:p>
          <a:p>
            <a:r>
              <a:rPr lang="pt-BR" dirty="0" smtClean="0"/>
              <a:t> </a:t>
            </a:r>
          </a:p>
          <a:p>
            <a:r>
              <a:rPr lang="pt-BR" dirty="0" smtClean="0"/>
              <a:t>A empresa </a:t>
            </a:r>
            <a:r>
              <a:rPr lang="pt-BR" b="1" dirty="0" smtClean="0"/>
              <a:t>JL SOLUÇÕES AMBIENTAIS LTDA - ME</a:t>
            </a:r>
            <a:r>
              <a:rPr lang="pt-BR" dirty="0" smtClean="0"/>
              <a:t>, inscrita no CNPJ sob o Nº 21.581.700/0001-97, estabelecida à RUA S-1, Nº 54, Quadra 1394, Sala 506 Lote 24/25, SETOR BUENO, CEP 74.230-220, Goiânia-GO, neste ato representado pelo Sr. RENATO ALEXANDRE DOS SANTOS, contador, solteiro, CPF 84813237134 e RG 3.867.276 2ª via, SSP-GO, estabelecido à Av. 85 (S 1), Quadra 139, Setor Bueno, CEP 74223-010, Goiânia-GO, vêm por meio desta, declarar inexistência do termo de habite-se para o endereço da empresa acima mencionado.</a:t>
            </a:r>
          </a:p>
          <a:p>
            <a:endParaRPr lang="pt-BR" dirty="0"/>
          </a:p>
        </p:txBody>
      </p:sp>
      <p:sp>
        <p:nvSpPr>
          <p:cNvPr id="3" name="Título 2"/>
          <p:cNvSpPr>
            <a:spLocks noGrp="1"/>
          </p:cNvSpPr>
          <p:nvPr>
            <p:ph type="title"/>
          </p:nvPr>
        </p:nvSpPr>
        <p:spPr>
          <a:xfrm>
            <a:off x="914400" y="1412776"/>
            <a:ext cx="8229600" cy="1143000"/>
          </a:xfrm>
        </p:spPr>
        <p:txBody>
          <a:bodyPr>
            <a:normAutofit fontScale="90000"/>
          </a:bodyPr>
          <a:lstStyle/>
          <a:p>
            <a:r>
              <a:rPr lang="pt-BR" u="sng" dirty="0" smtClean="0"/>
              <a:t>DECLARAÇÃO DE INEXISTÊNCIA DO TERMO DE HABITE-SE</a:t>
            </a: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3200" dirty="0" smtClean="0"/>
              <a:t>Documentos para a FAC:</a:t>
            </a:r>
          </a:p>
          <a:p>
            <a:r>
              <a:rPr lang="pt-BR" sz="3200" dirty="0" smtClean="0"/>
              <a:t>Contrato, Ato  ou Requerimento de </a:t>
            </a:r>
            <a:r>
              <a:rPr lang="pt-BR" sz="3200" dirty="0" err="1" smtClean="0"/>
              <a:t>Empresario</a:t>
            </a:r>
            <a:r>
              <a:rPr lang="pt-BR" sz="3200" dirty="0" smtClean="0"/>
              <a:t>, com </a:t>
            </a:r>
            <a:r>
              <a:rPr lang="pt-BR" sz="3200" dirty="0" err="1" smtClean="0"/>
              <a:t>cartao</a:t>
            </a:r>
            <a:r>
              <a:rPr lang="pt-BR" sz="3200" dirty="0" smtClean="0"/>
              <a:t> do CNPJ;</a:t>
            </a:r>
          </a:p>
          <a:p>
            <a:r>
              <a:rPr lang="pt-BR" sz="3200" dirty="0" smtClean="0"/>
              <a:t>RG, CPF e comprovante de endereço do </a:t>
            </a:r>
            <a:r>
              <a:rPr lang="pt-BR" sz="3200" dirty="0" err="1" smtClean="0"/>
              <a:t>socio</a:t>
            </a:r>
            <a:r>
              <a:rPr lang="pt-BR" sz="3200" dirty="0" smtClean="0"/>
              <a:t> (AUTENTICADO);</a:t>
            </a:r>
          </a:p>
          <a:p>
            <a:r>
              <a:rPr lang="pt-BR" sz="3200" dirty="0" smtClean="0"/>
              <a:t>Comprovante de endereço comercial (autenticado);</a:t>
            </a:r>
          </a:p>
          <a:p>
            <a:endParaRPr lang="pt-BR" dirty="0"/>
          </a:p>
        </p:txBody>
      </p:sp>
      <p:sp>
        <p:nvSpPr>
          <p:cNvPr id="2" name="Título 1"/>
          <p:cNvSpPr>
            <a:spLocks noGrp="1"/>
          </p:cNvSpPr>
          <p:nvPr>
            <p:ph type="title"/>
          </p:nvPr>
        </p:nvSpPr>
        <p:spPr/>
        <p:txBody>
          <a:bodyPr/>
          <a:lstStyle/>
          <a:p>
            <a:r>
              <a:rPr lang="pt-BR" dirty="0" smtClean="0"/>
              <a:t>Oitavo Passo</a:t>
            </a:r>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3600" dirty="0" smtClean="0"/>
              <a:t>Dar entrada no processo de inscrição municipal na ACIEG (Alvará será liberado)</a:t>
            </a:r>
          </a:p>
          <a:p>
            <a:endParaRPr lang="pt-BR" sz="3600" dirty="0"/>
          </a:p>
          <a:p>
            <a:r>
              <a:rPr lang="pt-BR" sz="3600" dirty="0" smtClean="0"/>
              <a:t>Dar entrada no processo de inscrição estadual na Praça Tamandaré (Delegacia Fiscal / Cadastro)</a:t>
            </a:r>
            <a:endParaRPr lang="pt-BR" sz="3600" dirty="0"/>
          </a:p>
        </p:txBody>
      </p:sp>
      <p:sp>
        <p:nvSpPr>
          <p:cNvPr id="2" name="Título 1"/>
          <p:cNvSpPr>
            <a:spLocks noGrp="1"/>
          </p:cNvSpPr>
          <p:nvPr>
            <p:ph type="title"/>
          </p:nvPr>
        </p:nvSpPr>
        <p:spPr/>
        <p:txBody>
          <a:bodyPr/>
          <a:lstStyle/>
          <a:p>
            <a:r>
              <a:rPr lang="pt-BR" dirty="0" smtClean="0"/>
              <a:t>Nono passo:</a:t>
            </a:r>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4000" dirty="0" smtClean="0"/>
              <a:t>Inclusão no Simples Nacional;</a:t>
            </a:r>
          </a:p>
          <a:p>
            <a:r>
              <a:rPr lang="pt-BR" sz="4000" dirty="0" smtClean="0"/>
              <a:t>Decidir Pró-labore,</a:t>
            </a:r>
          </a:p>
          <a:p>
            <a:r>
              <a:rPr lang="pt-BR" sz="4000" dirty="0" smtClean="0"/>
              <a:t>Fazer contrato de prestação de serviços;</a:t>
            </a:r>
          </a:p>
          <a:p>
            <a:endParaRPr lang="pt-BR" dirty="0" smtClean="0"/>
          </a:p>
          <a:p>
            <a:endParaRPr lang="pt-BR" dirty="0" smtClean="0"/>
          </a:p>
          <a:p>
            <a:endParaRPr lang="pt-BR" dirty="0"/>
          </a:p>
        </p:txBody>
      </p:sp>
      <p:sp>
        <p:nvSpPr>
          <p:cNvPr id="2" name="Título 1"/>
          <p:cNvSpPr>
            <a:spLocks noGrp="1"/>
          </p:cNvSpPr>
          <p:nvPr>
            <p:ph type="title"/>
          </p:nvPr>
        </p:nvSpPr>
        <p:spPr/>
        <p:txBody>
          <a:bodyPr/>
          <a:lstStyle/>
          <a:p>
            <a:r>
              <a:rPr lang="pt-BR" dirty="0" smtClean="0"/>
              <a:t>Décimo passo</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endParaRPr lang="pt-BR"/>
          </a:p>
        </p:txBody>
      </p:sp>
      <p:pic>
        <p:nvPicPr>
          <p:cNvPr id="624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endParaRPr lang="pt-BR" dirty="0" smtClean="0"/>
          </a:p>
          <a:p>
            <a:endParaRPr lang="pt-BR" dirty="0" smtClean="0"/>
          </a:p>
          <a:p>
            <a:r>
              <a:rPr lang="pt-BR" dirty="0" smtClean="0"/>
              <a:t>Empresário contábil, proprietário da Dinastia Contábil.</a:t>
            </a:r>
          </a:p>
          <a:p>
            <a:r>
              <a:rPr lang="pt-BR" dirty="0" smtClean="0"/>
              <a:t>MBA – Controladoria, Finanças corporativas e </a:t>
            </a:r>
            <a:r>
              <a:rPr lang="pt-BR" dirty="0" err="1" smtClean="0"/>
              <a:t>Ipog</a:t>
            </a:r>
            <a:r>
              <a:rPr lang="pt-BR" dirty="0" smtClean="0"/>
              <a:t>,</a:t>
            </a:r>
          </a:p>
          <a:p>
            <a:r>
              <a:rPr lang="pt-BR" dirty="0" smtClean="0"/>
              <a:t>Perito contador, filiado, à ASPECON</a:t>
            </a:r>
          </a:p>
          <a:p>
            <a:r>
              <a:rPr lang="pt-BR" dirty="0" smtClean="0"/>
              <a:t>Filiado a ACIEG, AMCHAM, ABRH e AJE</a:t>
            </a:r>
          </a:p>
        </p:txBody>
      </p:sp>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Rodrigo Silva dos Santos Valadão</a:t>
            </a:r>
            <a:br>
              <a:rPr lang="pt-BR" dirty="0" smtClean="0"/>
            </a:br>
            <a:r>
              <a:rPr lang="pt-BR" dirty="0" smtClean="0"/>
              <a:t/>
            </a:r>
            <a:br>
              <a:rPr lang="pt-BR" dirty="0" smtClean="0"/>
            </a:br>
            <a:r>
              <a:rPr lang="pt-BR" dirty="0" smtClean="0"/>
              <a:t>Rodrigo S </a:t>
            </a:r>
            <a:r>
              <a:rPr lang="pt-BR" dirty="0" err="1" smtClean="0"/>
              <a:t>S</a:t>
            </a:r>
            <a:r>
              <a:rPr lang="pt-BR" dirty="0" smtClean="0"/>
              <a:t> </a:t>
            </a:r>
            <a:r>
              <a:rPr lang="pt-BR" dirty="0" err="1" smtClean="0"/>
              <a:t>Valadao</a:t>
            </a:r>
            <a:r>
              <a:rPr lang="pt-BR" dirty="0" smtClean="0"/>
              <a:t/>
            </a:r>
            <a:br>
              <a:rPr lang="pt-BR" dirty="0" smtClean="0"/>
            </a:b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ctr"/>
            <a:r>
              <a:rPr lang="pt-BR" sz="2800" dirty="0" smtClean="0"/>
              <a:t>Fazer certificado Digital;</a:t>
            </a:r>
          </a:p>
          <a:p>
            <a:pPr algn="ctr"/>
            <a:endParaRPr lang="pt-BR" sz="2800" dirty="0" smtClean="0"/>
          </a:p>
          <a:p>
            <a:pPr algn="ctr"/>
            <a:r>
              <a:rPr lang="pt-BR" sz="2800" dirty="0" smtClean="0"/>
              <a:t>As empresas do Lucro Real e Presumido</a:t>
            </a:r>
          </a:p>
          <a:p>
            <a:pPr algn="ctr"/>
            <a:endParaRPr lang="pt-BR" sz="2800" dirty="0" smtClean="0"/>
          </a:p>
          <a:p>
            <a:endParaRPr lang="pt-BR" sz="2800" dirty="0" smtClean="0"/>
          </a:p>
          <a:p>
            <a:endParaRPr lang="pt-BR" dirty="0"/>
          </a:p>
        </p:txBody>
      </p:sp>
      <p:sp>
        <p:nvSpPr>
          <p:cNvPr id="3" name="Título 2"/>
          <p:cNvSpPr>
            <a:spLocks noGrp="1"/>
          </p:cNvSpPr>
          <p:nvPr>
            <p:ph type="title"/>
          </p:nvPr>
        </p:nvSpPr>
        <p:spPr/>
        <p:txBody>
          <a:bodyPr/>
          <a:lstStyle/>
          <a:p>
            <a:pPr algn="ctr"/>
            <a:r>
              <a:rPr lang="pt-BR" dirty="0" smtClean="0"/>
              <a:t>DECIMO PRIMEIRO PASSO</a:t>
            </a: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ctr"/>
            <a:r>
              <a:rPr lang="pt-BR" sz="2800" dirty="0" smtClean="0"/>
              <a:t>Fazer certificado Digital;</a:t>
            </a:r>
          </a:p>
          <a:p>
            <a:pPr algn="ctr"/>
            <a:endParaRPr lang="pt-BR" sz="2800" dirty="0" smtClean="0"/>
          </a:p>
          <a:p>
            <a:r>
              <a:rPr lang="pt-BR" sz="2800" dirty="0" smtClean="0"/>
              <a:t>Conectividade – 1º Janeiro 2016 – empresas a partir de 8 funcionários</a:t>
            </a:r>
          </a:p>
          <a:p>
            <a:r>
              <a:rPr lang="pt-BR" sz="2800" dirty="0" smtClean="0"/>
              <a:t>Conectividade – 1º Julho 2016 – empresas a partir de 5 funcionários</a:t>
            </a:r>
          </a:p>
          <a:p>
            <a:r>
              <a:rPr lang="pt-BR" sz="2800" dirty="0" smtClean="0"/>
              <a:t>Conectividade – 1º Julho 2017 – empresas a partir de 3 funcionários</a:t>
            </a:r>
          </a:p>
          <a:p>
            <a:pPr algn="ctr"/>
            <a:endParaRPr lang="pt-BR" sz="2800" dirty="0" smtClean="0"/>
          </a:p>
          <a:p>
            <a:endParaRPr lang="pt-BR" sz="2800" dirty="0" smtClean="0"/>
          </a:p>
          <a:p>
            <a:endParaRPr lang="pt-BR" dirty="0"/>
          </a:p>
        </p:txBody>
      </p:sp>
      <p:sp>
        <p:nvSpPr>
          <p:cNvPr id="3" name="Título 2"/>
          <p:cNvSpPr>
            <a:spLocks noGrp="1"/>
          </p:cNvSpPr>
          <p:nvPr>
            <p:ph type="title"/>
          </p:nvPr>
        </p:nvSpPr>
        <p:spPr/>
        <p:txBody>
          <a:bodyPr/>
          <a:lstStyle/>
          <a:p>
            <a:r>
              <a:rPr lang="pt-BR" dirty="0" smtClean="0"/>
              <a:t>DECIMO PRIMEIRO PASSO</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r>
              <a:rPr lang="pt-BR" dirty="0" smtClean="0"/>
              <a:t>Certificado Digital:</a:t>
            </a:r>
          </a:p>
          <a:p>
            <a:r>
              <a:rPr lang="pt-BR" dirty="0" smtClean="0"/>
              <a:t>A SEFAZ de Goiás realizou o lançamento oficial e a liberação do ambiente de produção para empresas que realizem o cadastro voluntário em 14/06/2016. Caso você queira realizar emissão de </a:t>
            </a:r>
            <a:r>
              <a:rPr lang="pt-BR" dirty="0" err="1" smtClean="0"/>
              <a:t>NFC-e</a:t>
            </a:r>
            <a:r>
              <a:rPr lang="pt-BR" dirty="0" smtClean="0"/>
              <a:t> no Estado de Goiás, você deverá realizar seu credenciamento pelo site da SEFAZ/GO </a:t>
            </a:r>
            <a:r>
              <a:rPr lang="pt-BR" u="sng" dirty="0" smtClean="0">
                <a:hlinkClick r:id="rId2" action="ppaction://hlinkfile"/>
              </a:rPr>
              <a:t>www.sefaz.go.gov.br</a:t>
            </a:r>
            <a:r>
              <a:rPr lang="pt-BR" dirty="0" smtClean="0"/>
              <a:t>, acessando o banner da Nota Fiscal Eletrônica. A SEFAZ disponibilizou um </a:t>
            </a:r>
            <a:r>
              <a:rPr lang="pt-BR" dirty="0" err="1" smtClean="0"/>
              <a:t>call</a:t>
            </a:r>
            <a:r>
              <a:rPr lang="pt-BR" dirty="0" smtClean="0"/>
              <a:t> </a:t>
            </a:r>
            <a:r>
              <a:rPr lang="pt-BR" dirty="0" err="1" smtClean="0"/>
              <a:t>center</a:t>
            </a:r>
            <a:r>
              <a:rPr lang="pt-BR" dirty="0" smtClean="0"/>
              <a:t> especializado para tirar dúvidas dos interessados. Para entrar em contato com o </a:t>
            </a:r>
            <a:r>
              <a:rPr lang="pt-BR" dirty="0" err="1" smtClean="0"/>
              <a:t>call</a:t>
            </a:r>
            <a:r>
              <a:rPr lang="pt-BR" dirty="0" smtClean="0"/>
              <a:t> </a:t>
            </a:r>
            <a:r>
              <a:rPr lang="pt-BR" dirty="0" err="1" smtClean="0"/>
              <a:t>center</a:t>
            </a:r>
            <a:r>
              <a:rPr lang="pt-BR" dirty="0" smtClean="0"/>
              <a:t>, ligue para o telefone 0800 940 5505.</a:t>
            </a:r>
          </a:p>
          <a:p>
            <a:endParaRPr lang="pt-BR" dirty="0" smtClean="0"/>
          </a:p>
          <a:p>
            <a:endParaRPr lang="pt-BR" dirty="0"/>
          </a:p>
        </p:txBody>
      </p:sp>
      <p:sp>
        <p:nvSpPr>
          <p:cNvPr id="3" name="Título 2"/>
          <p:cNvSpPr>
            <a:spLocks noGrp="1"/>
          </p:cNvSpPr>
          <p:nvPr>
            <p:ph type="title"/>
          </p:nvPr>
        </p:nvSpPr>
        <p:spPr/>
        <p:txBody>
          <a:bodyPr/>
          <a:lstStyle/>
          <a:p>
            <a:r>
              <a:rPr lang="pt-BR" dirty="0" smtClean="0"/>
              <a:t>DECIMO PRIMEIRO PASSO</a:t>
            </a:r>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smtClean="0"/>
              <a:t>Certificado Digital:</a:t>
            </a:r>
          </a:p>
          <a:p>
            <a:r>
              <a:rPr lang="pt-BR" dirty="0" smtClean="0"/>
              <a:t>03/07/2015	 Liberado ambiente de homologação.</a:t>
            </a:r>
          </a:p>
          <a:p>
            <a:r>
              <a:rPr lang="pt-BR" dirty="0" smtClean="0"/>
              <a:t>14/06/2016	 Liberação do ambiente de produção para cadastro voluntário.</a:t>
            </a:r>
          </a:p>
          <a:p>
            <a:r>
              <a:rPr lang="pt-BR" dirty="0" smtClean="0"/>
              <a:t>01/01/2017	 Contribuintes cuja atividade econômica seja enquadrada no código 4731-8/00 da CNAE: comércio  varejista de combustíveis para veículos automotores;</a:t>
            </a:r>
          </a:p>
          <a:p>
            <a:r>
              <a:rPr lang="pt-BR" dirty="0" smtClean="0"/>
              <a:t>Contribuintes cuja atividade econômica seja enquadrada no código 4732-6/00 da CNAE: comércio  varejista de lubrificantes;</a:t>
            </a:r>
          </a:p>
          <a:p>
            <a:endParaRPr lang="pt-BR" dirty="0"/>
          </a:p>
        </p:txBody>
      </p:sp>
      <p:sp>
        <p:nvSpPr>
          <p:cNvPr id="3" name="Título 2"/>
          <p:cNvSpPr>
            <a:spLocks noGrp="1"/>
          </p:cNvSpPr>
          <p:nvPr>
            <p:ph type="title"/>
          </p:nvPr>
        </p:nvSpPr>
        <p:spPr/>
        <p:txBody>
          <a:bodyPr/>
          <a:lstStyle/>
          <a:p>
            <a:r>
              <a:rPr lang="pt-BR" dirty="0" smtClean="0"/>
              <a:t>DECIMO PRIMEIRO PASSO</a:t>
            </a:r>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pt-BR" dirty="0" smtClean="0"/>
              <a:t>Certificado Digital:</a:t>
            </a:r>
          </a:p>
          <a:p>
            <a:endParaRPr lang="pt-BR" dirty="0" smtClean="0"/>
          </a:p>
          <a:p>
            <a:r>
              <a:rPr lang="pt-BR" dirty="0" smtClean="0"/>
              <a:t>1º de janeiro de 2017</a:t>
            </a:r>
          </a:p>
          <a:p>
            <a:endParaRPr lang="pt-BR" dirty="0" smtClean="0"/>
          </a:p>
          <a:p>
            <a:r>
              <a:rPr lang="pt-BR" dirty="0" smtClean="0"/>
              <a:t>Contribuintes inscritos no Cadastro de Contribuintes do Estado de </a:t>
            </a:r>
            <a:r>
              <a:rPr lang="pt-BR" dirty="0" err="1" smtClean="0"/>
              <a:t>Goias</a:t>
            </a:r>
            <a:endParaRPr lang="pt-BR" dirty="0" smtClean="0"/>
          </a:p>
          <a:p>
            <a:r>
              <a:rPr lang="pt-BR" dirty="0" smtClean="0"/>
              <a:t>Para os demais contribuintes, exceto os optantes do Simples Nacional;</a:t>
            </a:r>
          </a:p>
          <a:p>
            <a:endParaRPr lang="pt-BR" dirty="0" smtClean="0"/>
          </a:p>
          <a:p>
            <a:r>
              <a:rPr lang="pt-BR" dirty="0" smtClean="0"/>
              <a:t>01/01/2018	 Para contribuintes optantes do Simples nacional.</a:t>
            </a:r>
          </a:p>
          <a:p>
            <a:endParaRPr lang="pt-BR" dirty="0" smtClean="0"/>
          </a:p>
          <a:p>
            <a:endParaRPr lang="pt-BR" dirty="0"/>
          </a:p>
        </p:txBody>
      </p:sp>
      <p:sp>
        <p:nvSpPr>
          <p:cNvPr id="3" name="Título 2"/>
          <p:cNvSpPr>
            <a:spLocks noGrp="1"/>
          </p:cNvSpPr>
          <p:nvPr>
            <p:ph type="title"/>
          </p:nvPr>
        </p:nvSpPr>
        <p:spPr/>
        <p:txBody>
          <a:bodyPr/>
          <a:lstStyle/>
          <a:p>
            <a:r>
              <a:rPr lang="pt-BR" dirty="0" smtClean="0"/>
              <a:t>DECIMO PRIMEIRO PASSO</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55000" lnSpcReduction="20000"/>
          </a:bodyPr>
          <a:lstStyle/>
          <a:p>
            <a:r>
              <a:rPr lang="pt-BR" b="1" dirty="0" smtClean="0"/>
              <a:t>MARCAS E PATENTES</a:t>
            </a:r>
          </a:p>
          <a:p>
            <a:endParaRPr lang="pt-BR" b="1" dirty="0" smtClean="0"/>
          </a:p>
          <a:p>
            <a:r>
              <a:rPr lang="pt-BR" dirty="0" smtClean="0"/>
              <a:t>Marca é um </a:t>
            </a:r>
            <a:r>
              <a:rPr lang="pt-BR" i="1" dirty="0" smtClean="0"/>
              <a:t>“nome” </a:t>
            </a:r>
            <a:r>
              <a:rPr lang="pt-BR" dirty="0" smtClean="0"/>
              <a:t>ou uma </a:t>
            </a:r>
            <a:r>
              <a:rPr lang="pt-BR" i="1" dirty="0" smtClean="0"/>
              <a:t>“imagem”</a:t>
            </a:r>
            <a:r>
              <a:rPr lang="pt-BR" dirty="0" smtClean="0"/>
              <a:t> capaz de identificar </a:t>
            </a:r>
          </a:p>
          <a:p>
            <a:r>
              <a:rPr lang="pt-BR" dirty="0" smtClean="0"/>
              <a:t>um produto ou serviço oferecido por uma empresa.</a:t>
            </a:r>
          </a:p>
          <a:p>
            <a:endParaRPr lang="pt-BR" dirty="0" smtClean="0"/>
          </a:p>
          <a:p>
            <a:r>
              <a:rPr lang="pt-BR" dirty="0" smtClean="0"/>
              <a:t>É através da marca que o cliente consegue reconhecer serviço entre tantos que existem no mercado.</a:t>
            </a:r>
          </a:p>
          <a:p>
            <a:r>
              <a:rPr lang="pt-BR" dirty="0" smtClean="0"/>
              <a:t>Por exemplo, quando você pensa em “</a:t>
            </a:r>
            <a:r>
              <a:rPr lang="pt-BR" i="1" dirty="0" err="1" smtClean="0"/>
              <a:t>smartphone</a:t>
            </a:r>
            <a:r>
              <a:rPr lang="pt-BR" dirty="0" smtClean="0"/>
              <a:t>”, lhe vem à memória o aparelho celular ou marcas como “</a:t>
            </a:r>
            <a:r>
              <a:rPr lang="pt-BR" i="1" dirty="0" err="1" smtClean="0"/>
              <a:t>Iphone</a:t>
            </a:r>
            <a:r>
              <a:rPr lang="pt-BR" dirty="0" smtClean="0"/>
              <a:t>”, “</a:t>
            </a:r>
            <a:r>
              <a:rPr lang="pt-BR" i="1" dirty="0" smtClean="0"/>
              <a:t>Samsung</a:t>
            </a:r>
            <a:r>
              <a:rPr lang="pt-BR" dirty="0" smtClean="0"/>
              <a:t>”, </a:t>
            </a:r>
            <a:r>
              <a:rPr lang="pt-BR" i="1" dirty="0" smtClean="0"/>
              <a:t>“LG”</a:t>
            </a:r>
            <a:r>
              <a:rPr lang="pt-BR" dirty="0" smtClean="0"/>
              <a:t>?</a:t>
            </a:r>
          </a:p>
          <a:p>
            <a:r>
              <a:rPr lang="pt-BR" dirty="0" smtClean="0"/>
              <a:t>Quando você pensa em “</a:t>
            </a:r>
            <a:r>
              <a:rPr lang="pt-BR" i="1" dirty="0" smtClean="0"/>
              <a:t>perfume”</a:t>
            </a:r>
            <a:r>
              <a:rPr lang="pt-BR" dirty="0" smtClean="0"/>
              <a:t>, provavelmente lhe vem à mente nomes como “O Boticário”, “Natura”, “Chanel” não a imagem de um franco com essência perfumada! Pois é.</a:t>
            </a:r>
          </a:p>
          <a:p>
            <a:r>
              <a:rPr lang="pt-BR" dirty="0" smtClean="0"/>
              <a:t>Esses exemplos mostram que identificamos produtos pela marca.</a:t>
            </a:r>
          </a:p>
          <a:p>
            <a:r>
              <a:rPr lang="pt-BR" dirty="0" smtClean="0"/>
              <a:t>Olhe ao seu redor e você vai perceber muitas marcas presentes no seu dia-a-dia (McDonald´s, </a:t>
            </a:r>
            <a:r>
              <a:rPr lang="pt-BR" dirty="0" err="1" smtClean="0"/>
              <a:t>Burger</a:t>
            </a:r>
            <a:r>
              <a:rPr lang="pt-BR" dirty="0" smtClean="0"/>
              <a:t> King, Perdigão, Sadia e muitas outras).</a:t>
            </a:r>
          </a:p>
          <a:p>
            <a:r>
              <a:rPr lang="pt-BR" dirty="0" smtClean="0"/>
              <a:t>Seria muito difícil para o consumidor reconhecer o produto ou serviço, se estes não estivessem identificados pela marca!</a:t>
            </a:r>
          </a:p>
          <a:p>
            <a:r>
              <a:rPr lang="pt-BR" dirty="0" smtClean="0"/>
              <a:t>Seria o mesmo que conhecer alguém e não saber o nome.</a:t>
            </a:r>
          </a:p>
          <a:p>
            <a:r>
              <a:rPr lang="pt-BR" dirty="0" smtClean="0"/>
              <a:t> </a:t>
            </a:r>
            <a:endParaRPr lang="pt-BR" b="1" dirty="0"/>
          </a:p>
        </p:txBody>
      </p:sp>
      <p:sp>
        <p:nvSpPr>
          <p:cNvPr id="3" name="Título 2"/>
          <p:cNvSpPr>
            <a:spLocks noGrp="1"/>
          </p:cNvSpPr>
          <p:nvPr>
            <p:ph type="title"/>
          </p:nvPr>
        </p:nvSpPr>
        <p:spPr/>
        <p:txBody>
          <a:bodyPr/>
          <a:lstStyle/>
          <a:p>
            <a:r>
              <a:rPr lang="pt-BR" dirty="0" smtClean="0"/>
              <a:t>DECIMO SEGUNDO PASSO</a:t>
            </a:r>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40000" lnSpcReduction="20000"/>
          </a:bodyPr>
          <a:lstStyle/>
          <a:p>
            <a:r>
              <a:rPr lang="pt-BR" dirty="0" smtClean="0"/>
              <a:t>Registrar sua marca é  garante  o direito de exploração comercial da marca, isto é, impede que outras empresas copiem, reproduzam, importem, vendam ou distribuam produtos com sua marca sem sua autorização.</a:t>
            </a:r>
          </a:p>
          <a:p>
            <a:r>
              <a:rPr lang="pt-BR" dirty="0" smtClean="0"/>
              <a:t>E o mais importante:</a:t>
            </a:r>
          </a:p>
          <a:p>
            <a:r>
              <a:rPr lang="pt-BR" dirty="0" smtClean="0"/>
              <a:t>Caso outra pessoa registre sua marca antes de você, sua empresa poderá ser processada por </a:t>
            </a:r>
            <a:r>
              <a:rPr lang="pt-BR" i="1" dirty="0" smtClean="0"/>
              <a:t>“uso indevido de marca”</a:t>
            </a:r>
            <a:r>
              <a:rPr lang="pt-BR" dirty="0" smtClean="0"/>
              <a:t> e condenada a pagar indenização.</a:t>
            </a:r>
          </a:p>
          <a:p>
            <a:r>
              <a:rPr lang="pt-BR" dirty="0" smtClean="0"/>
              <a:t>Você será forçado ainda a abrir mão de usar sua própria marca, sendo impedido de usar a logo inclusive em materiais impressos, layouts, notas fiscais, etc.</a:t>
            </a:r>
          </a:p>
          <a:p>
            <a:r>
              <a:rPr lang="pt-BR" b="1" i="1" dirty="0" smtClean="0"/>
              <a:t> </a:t>
            </a:r>
            <a:r>
              <a:rPr lang="pt-BR" dirty="0" smtClean="0"/>
              <a:t>O registro da marca é realizado junto ao órgão governamental denominado Instituto Nacional da Propriedade Industrial (INPI).</a:t>
            </a:r>
          </a:p>
          <a:p>
            <a:r>
              <a:rPr lang="pt-BR" dirty="0" smtClean="0"/>
              <a:t>Primeiro, verificamos se o nome ou imagem que você escolheu para sua empresa pode ser registrado como marca.</a:t>
            </a:r>
          </a:p>
          <a:p>
            <a:r>
              <a:rPr lang="pt-BR" dirty="0" smtClean="0"/>
              <a:t>Sua marca deverá ser original e deve ser ilustrativa, isto é, capaz de identificar seu produto ou serviço de acordo com as normas da Lei de Propriedade Industrial.</a:t>
            </a:r>
          </a:p>
          <a:p>
            <a:r>
              <a:rPr lang="pt-BR" dirty="0" smtClean="0"/>
              <a:t>Depois de realizada a pesquisa inicial e não havendo empecilhos legais, o processo administrativo junto ao INPI tem início.</a:t>
            </a:r>
          </a:p>
          <a:p>
            <a:r>
              <a:rPr lang="pt-BR" dirty="0" smtClean="0"/>
              <a:t>Este processo se encerra com concessão ou não do registro e sua marca pelo INPI.</a:t>
            </a:r>
          </a:p>
          <a:p>
            <a:r>
              <a:rPr lang="pt-BR" dirty="0" smtClean="0"/>
              <a:t> O registro na Junta Comercial tem abrangência apenas estadual; a marca registrada no INPI tem abrangência nacional</a:t>
            </a:r>
          </a:p>
          <a:p>
            <a:r>
              <a:rPr lang="pt-BR" b="1" dirty="0" smtClean="0"/>
              <a:t>HEYLLA VELOSO</a:t>
            </a:r>
          </a:p>
          <a:p>
            <a:r>
              <a:rPr lang="pt-BR" b="1" dirty="0" smtClean="0"/>
              <a:t>Advogada Especialista em Marcas e Patentes</a:t>
            </a:r>
          </a:p>
          <a:p>
            <a:endParaRPr lang="pt-BR" b="1" dirty="0" smtClean="0"/>
          </a:p>
          <a:p>
            <a:r>
              <a:rPr lang="pt-BR" b="1" dirty="0" smtClean="0"/>
              <a:t>62 3215-2353</a:t>
            </a:r>
          </a:p>
          <a:p>
            <a:r>
              <a:rPr lang="pt-BR" b="1" dirty="0" smtClean="0"/>
              <a:t>62 991 265 030 </a:t>
            </a:r>
            <a:r>
              <a:rPr lang="pt-BR" b="1" dirty="0" err="1" smtClean="0"/>
              <a:t>zap</a:t>
            </a:r>
            <a:endParaRPr lang="pt-BR" b="1" dirty="0" smtClean="0"/>
          </a:p>
          <a:p>
            <a:endParaRPr lang="pt-BR" dirty="0"/>
          </a:p>
        </p:txBody>
      </p:sp>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20000"/>
          </a:bodyPr>
          <a:lstStyle/>
          <a:p>
            <a:endParaRPr lang="pt-BR" dirty="0" smtClean="0"/>
          </a:p>
          <a:p>
            <a:r>
              <a:rPr lang="pt-BR" dirty="0" smtClean="0"/>
              <a:t>CRC, na pessoa </a:t>
            </a:r>
            <a:r>
              <a:rPr lang="pt-BR" dirty="0" err="1" smtClean="0"/>
              <a:t>Mariane</a:t>
            </a:r>
            <a:r>
              <a:rPr lang="pt-BR" dirty="0" smtClean="0"/>
              <a:t>, do Weber e do Professor Edson</a:t>
            </a:r>
          </a:p>
          <a:p>
            <a:r>
              <a:rPr lang="pt-BR" dirty="0" err="1" smtClean="0"/>
              <a:t>Aje</a:t>
            </a:r>
            <a:r>
              <a:rPr lang="pt-BR" dirty="0" smtClean="0"/>
              <a:t> Goiás</a:t>
            </a:r>
          </a:p>
          <a:p>
            <a:r>
              <a:rPr lang="pt-BR" dirty="0" smtClean="0"/>
              <a:t>Rafael Lousa</a:t>
            </a:r>
          </a:p>
          <a:p>
            <a:r>
              <a:rPr lang="pt-BR" dirty="0" err="1" smtClean="0"/>
              <a:t>Br</a:t>
            </a:r>
            <a:r>
              <a:rPr lang="pt-BR" dirty="0" smtClean="0"/>
              <a:t> Office</a:t>
            </a:r>
          </a:p>
          <a:p>
            <a:r>
              <a:rPr lang="pt-BR" dirty="0" smtClean="0"/>
              <a:t>Villa Office</a:t>
            </a:r>
          </a:p>
          <a:p>
            <a:r>
              <a:rPr lang="pt-BR" dirty="0" err="1" smtClean="0"/>
              <a:t>Zu</a:t>
            </a:r>
            <a:r>
              <a:rPr lang="pt-BR" dirty="0" smtClean="0"/>
              <a:t> Propaganda</a:t>
            </a:r>
          </a:p>
          <a:p>
            <a:r>
              <a:rPr lang="pt-BR" dirty="0" smtClean="0"/>
              <a:t>VD Digital</a:t>
            </a:r>
          </a:p>
          <a:p>
            <a:r>
              <a:rPr lang="pt-BR" dirty="0" smtClean="0"/>
              <a:t>Dra. </a:t>
            </a:r>
            <a:r>
              <a:rPr lang="pt-BR" dirty="0" err="1" smtClean="0"/>
              <a:t>Heylla</a:t>
            </a:r>
            <a:endParaRPr lang="pt-BR" dirty="0" smtClean="0"/>
          </a:p>
          <a:p>
            <a:r>
              <a:rPr lang="pt-BR" dirty="0" smtClean="0"/>
              <a:t>Especialmente de quem parou este tempo para vir entender a minha </a:t>
            </a:r>
            <a:r>
              <a:rPr lang="pt-BR" dirty="0" err="1" smtClean="0"/>
              <a:t>visao</a:t>
            </a:r>
            <a:r>
              <a:rPr lang="pt-BR" dirty="0" smtClean="0"/>
              <a:t> sobre o assunto; </a:t>
            </a:r>
          </a:p>
        </p:txBody>
      </p:sp>
      <p:sp>
        <p:nvSpPr>
          <p:cNvPr id="3" name="Título 2"/>
          <p:cNvSpPr>
            <a:spLocks noGrp="1"/>
          </p:cNvSpPr>
          <p:nvPr>
            <p:ph type="title"/>
          </p:nvPr>
        </p:nvSpPr>
        <p:spPr/>
        <p:txBody>
          <a:bodyPr/>
          <a:lstStyle/>
          <a:p>
            <a:r>
              <a:rPr lang="pt-BR" dirty="0" smtClean="0"/>
              <a:t>Agradecimentos:</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p:txBody>
          <a:bodyPr/>
          <a:lstStyle/>
          <a:p>
            <a:endParaRPr lang="pt-BR"/>
          </a:p>
        </p:txBody>
      </p:sp>
      <p:pic>
        <p:nvPicPr>
          <p:cNvPr id="1026" name="Picture 2"/>
          <p:cNvPicPr>
            <a:picLocks noChangeAspect="1" noChangeArrowheads="1"/>
          </p:cNvPicPr>
          <p:nvPr/>
        </p:nvPicPr>
        <p:blipFill>
          <a:blip r:embed="rId2" cstate="print"/>
          <a:srcRect/>
          <a:stretch>
            <a:fillRect/>
          </a:stretch>
        </p:blipFill>
        <p:spPr bwMode="auto">
          <a:xfrm>
            <a:off x="0" y="0"/>
            <a:ext cx="9144000" cy="7101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cstate="print"/>
          <a:srcRect/>
          <a:stretch>
            <a:fillRect/>
          </a:stretch>
        </p:blipFill>
        <p:spPr bwMode="auto">
          <a:xfrm>
            <a:off x="546958" y="1481138"/>
            <a:ext cx="805008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Servidor\servidor\CLIENTES\RODRIGO - AGORA\CAMPANHAS\FOCO.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p:txBody>
          <a:bodyPr/>
          <a:lstStyle/>
          <a:p>
            <a:endParaRPr lang="pt-BR" dirty="0"/>
          </a:p>
        </p:txBody>
      </p:sp>
      <p:sp>
        <p:nvSpPr>
          <p:cNvPr id="2" name="Título 1"/>
          <p:cNvSpPr>
            <a:spLocks noGrp="1"/>
          </p:cNvSpPr>
          <p:nvPr>
            <p:ph type="title"/>
          </p:nvPr>
        </p:nvSpPr>
        <p:spPr/>
        <p:txBody>
          <a:bodyPr/>
          <a:lstStyle/>
          <a:p>
            <a:endParaRPr lang="pt-BR"/>
          </a:p>
        </p:txBody>
      </p:sp>
      <p:pic>
        <p:nvPicPr>
          <p:cNvPr id="69634" name="Picture 2" descr="https://upload.wikimedia.org/wikipedia/commons/thumb/0/0e/Bandeira_de_Goi%C3%A1s.svg/2000px-Bandeira_de_Goi%C3%A1s.sv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9636" name="AutoShape 4" descr="Resultado de imagem para bandeira de goias significado"/>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2955629" y="1481138"/>
            <a:ext cx="3232742" cy="4525962"/>
          </a:xfrm>
          <a:prstGeom prst="rect">
            <a:avLst/>
          </a:prstGeom>
          <a:noFill/>
          <a:ln w="9525">
            <a:noFill/>
            <a:miter lim="800000"/>
            <a:headEnd/>
            <a:tailEnd/>
          </a:ln>
          <a:effectLst/>
        </p:spPr>
      </p:pic>
      <p:sp>
        <p:nvSpPr>
          <p:cNvPr id="2" name="Título 1"/>
          <p:cNvSpPr>
            <a:spLocks noGrp="1"/>
          </p:cNvSpPr>
          <p:nvPr>
            <p:ph type="title"/>
          </p:nvPr>
        </p:nvSpPr>
        <p:spPr/>
        <p:txBody>
          <a:bodyPr/>
          <a:lstStyle/>
          <a:p>
            <a:endParaRPr lang="pt-BR"/>
          </a:p>
        </p:txBody>
      </p:sp>
      <p:pic>
        <p:nvPicPr>
          <p:cNvPr id="68610" name="Picture 2" descr="http://sportv.globo.com/platb/files/980/2012/02/bandeira-brasil.jpg"/>
          <p:cNvPicPr>
            <a:picLocks noChangeAspect="1" noChangeArrowheads="1"/>
          </p:cNvPicPr>
          <p:nvPr/>
        </p:nvPicPr>
        <p:blipFill>
          <a:blip r:embed="rId3" cstate="print"/>
          <a:srcRect/>
          <a:stretch>
            <a:fillRect/>
          </a:stretch>
        </p:blipFill>
        <p:spPr bwMode="auto">
          <a:xfrm>
            <a:off x="-612576" y="-387424"/>
            <a:ext cx="12961938" cy="907573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p:txBody>
          <a:bodyPr/>
          <a:lstStyle/>
          <a:p>
            <a:endParaRPr lang="pt-BR"/>
          </a:p>
        </p:txBody>
      </p:sp>
      <p:pic>
        <p:nvPicPr>
          <p:cNvPr id="1026" name="Picture 2" descr="C:\Users\Francielle Valadão.Francielle.000\Desktop\PALESTRA SOBRE ABERTURA DE EMPRESAS\PALESTRA DO DIA 29 DE JULHO DE 2016.jpg"/>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r>
              <a:rPr lang="pt-BR" dirty="0" smtClean="0"/>
              <a:t>GRUPO DE CONTADORES E ADVOGADOS:</a:t>
            </a:r>
          </a:p>
          <a:p>
            <a:endParaRPr lang="pt-BR" dirty="0" smtClean="0"/>
          </a:p>
          <a:p>
            <a:pPr algn="ctr"/>
            <a:r>
              <a:rPr lang="pt-BR" dirty="0" smtClean="0"/>
              <a:t>62 98325-8002- </a:t>
            </a:r>
          </a:p>
          <a:p>
            <a:pPr algn="ctr"/>
            <a:r>
              <a:rPr lang="pt-BR" dirty="0" smtClean="0"/>
              <a:t>ADMINISTRADOR DR. ROBSON</a:t>
            </a:r>
            <a:r>
              <a:rPr lang="pt-BR" dirty="0" smtClean="0"/>
              <a:t>.</a:t>
            </a:r>
          </a:p>
          <a:p>
            <a:pPr algn="ctr"/>
            <a:endParaRPr lang="pt-BR" dirty="0" smtClean="0"/>
          </a:p>
          <a:p>
            <a:pPr algn="ctr"/>
            <a:r>
              <a:rPr lang="pt-BR" dirty="0" smtClean="0"/>
              <a:t>62 992383879 – abertura de empresas</a:t>
            </a:r>
          </a:p>
          <a:p>
            <a:pPr algn="ctr"/>
            <a:endParaRPr lang="pt-BR" dirty="0" smtClean="0"/>
          </a:p>
        </p:txBody>
      </p:sp>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endParaRPr lang="pt-BR" dirty="0" smtClean="0"/>
          </a:p>
          <a:p>
            <a:r>
              <a:rPr lang="pt-BR" dirty="0" smtClean="0"/>
              <a:t>CRC, na pessoa </a:t>
            </a:r>
            <a:r>
              <a:rPr lang="pt-BR" dirty="0" err="1" smtClean="0"/>
              <a:t>Mariane</a:t>
            </a:r>
            <a:r>
              <a:rPr lang="pt-BR" dirty="0" smtClean="0"/>
              <a:t>, e do Professor Edson</a:t>
            </a:r>
          </a:p>
          <a:p>
            <a:r>
              <a:rPr lang="pt-BR" dirty="0" err="1" smtClean="0"/>
              <a:t>Aje</a:t>
            </a:r>
            <a:r>
              <a:rPr lang="pt-BR" dirty="0" smtClean="0"/>
              <a:t> Goiás</a:t>
            </a:r>
          </a:p>
          <a:p>
            <a:r>
              <a:rPr lang="pt-BR" dirty="0" smtClean="0"/>
              <a:t>Rafael Lousa</a:t>
            </a:r>
          </a:p>
          <a:p>
            <a:r>
              <a:rPr lang="pt-BR" dirty="0" err="1" smtClean="0"/>
              <a:t>Br</a:t>
            </a:r>
            <a:r>
              <a:rPr lang="pt-BR" dirty="0" smtClean="0"/>
              <a:t> Office</a:t>
            </a:r>
          </a:p>
          <a:p>
            <a:r>
              <a:rPr lang="pt-BR" dirty="0" smtClean="0"/>
              <a:t>Villa Office</a:t>
            </a:r>
          </a:p>
          <a:p>
            <a:r>
              <a:rPr lang="pt-BR" dirty="0" err="1" smtClean="0"/>
              <a:t>Zu</a:t>
            </a:r>
            <a:r>
              <a:rPr lang="pt-BR" dirty="0" smtClean="0"/>
              <a:t> Propaganda</a:t>
            </a:r>
          </a:p>
          <a:p>
            <a:r>
              <a:rPr lang="pt-BR" dirty="0" smtClean="0"/>
              <a:t>VD Digital</a:t>
            </a:r>
          </a:p>
          <a:p>
            <a:r>
              <a:rPr lang="pt-BR" dirty="0" smtClean="0"/>
              <a:t>Dra. </a:t>
            </a:r>
            <a:r>
              <a:rPr lang="pt-BR" dirty="0" err="1" smtClean="0"/>
              <a:t>Heylla</a:t>
            </a:r>
            <a:endParaRPr lang="pt-BR" dirty="0" smtClean="0"/>
          </a:p>
          <a:p>
            <a:r>
              <a:rPr lang="pt-BR" dirty="0" smtClean="0"/>
              <a:t>Especialmente de quem parou este tempo para vir entender a minha </a:t>
            </a:r>
            <a:r>
              <a:rPr lang="pt-BR" dirty="0" err="1" smtClean="0"/>
              <a:t>visao</a:t>
            </a:r>
            <a:r>
              <a:rPr lang="pt-BR" dirty="0" smtClean="0"/>
              <a:t> sobre o assunto; </a:t>
            </a:r>
          </a:p>
        </p:txBody>
      </p:sp>
      <p:sp>
        <p:nvSpPr>
          <p:cNvPr id="3" name="Título 2"/>
          <p:cNvSpPr>
            <a:spLocks noGrp="1"/>
          </p:cNvSpPr>
          <p:nvPr>
            <p:ph type="title"/>
          </p:nvPr>
        </p:nvSpPr>
        <p:spPr/>
        <p:txBody>
          <a:bodyPr/>
          <a:lstStyle/>
          <a:p>
            <a:r>
              <a:rPr lang="pt-BR" dirty="0" smtClean="0"/>
              <a:t>Agradecimentos:</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r>
              <a:rPr lang="pt-BR" dirty="0" smtClean="0"/>
              <a:t>GRUPO DE CONTADORES E ADVOGADOS:</a:t>
            </a:r>
          </a:p>
          <a:p>
            <a:endParaRPr lang="pt-BR" dirty="0" smtClean="0"/>
          </a:p>
          <a:p>
            <a:pPr algn="ctr"/>
            <a:r>
              <a:rPr lang="pt-BR" dirty="0" smtClean="0"/>
              <a:t>62 98325-8002- </a:t>
            </a:r>
          </a:p>
          <a:p>
            <a:pPr algn="ctr"/>
            <a:r>
              <a:rPr lang="pt-BR" dirty="0" smtClean="0"/>
              <a:t>ADMINISTRADOR DR. ROBSON.</a:t>
            </a:r>
          </a:p>
        </p:txBody>
      </p:sp>
      <p:sp>
        <p:nvSpPr>
          <p:cNvPr id="3" name="Título 2"/>
          <p:cNvSpPr>
            <a:spLocks noGrp="1"/>
          </p:cNvSpPr>
          <p:nvPr>
            <p:ph type="title"/>
          </p:nvPr>
        </p:nvSpPr>
        <p:spPr/>
        <p:txBody>
          <a:bodyPr/>
          <a:lstStyle/>
          <a:p>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9039</TotalTime>
  <Words>1404</Words>
  <Application>Microsoft Office PowerPoint</Application>
  <PresentationFormat>Apresentação na tela (4:3)</PresentationFormat>
  <Paragraphs>236</Paragraphs>
  <Slides>54</Slides>
  <Notes>5</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Concurso</vt:lpstr>
      <vt:lpstr>      Abertura de empresas, em Goiânia – GO, utilizando a Redesim.  </vt:lpstr>
      <vt:lpstr>Slide 2</vt:lpstr>
      <vt:lpstr>Slide 3</vt:lpstr>
      <vt:lpstr>   Rodrigo Silva dos Santos Valadão  Rodrigo S S Valadao  </vt:lpstr>
      <vt:lpstr>Slide 5</vt:lpstr>
      <vt:lpstr>Agradecimentos:</vt:lpstr>
      <vt:lpstr>Slide 7</vt:lpstr>
      <vt:lpstr>Slide 8</vt:lpstr>
      <vt:lpstr>Slide 9</vt:lpstr>
      <vt:lpstr>Slide 10</vt:lpstr>
      <vt:lpstr>OBJETIVOS  </vt:lpstr>
      <vt:lpstr>Slide 12</vt:lpstr>
      <vt:lpstr>Slide 13</vt:lpstr>
      <vt:lpstr>      Abertura de empresas, em Goiânia – GO, utilizando a Redesim,, para atividade classificadas em GI-1, classificadas atraves da (LEI Nº 8.617, DE 09 DE JANEIRO DE 2008 – Grau de Incomodidade)  </vt:lpstr>
      <vt:lpstr>Porque as empresas fecham?</vt:lpstr>
      <vt:lpstr>Porque as empresas fecham?</vt:lpstr>
      <vt:lpstr>Porque as empresas fecham?</vt:lpstr>
      <vt:lpstr>De empreendedor para empresário</vt:lpstr>
      <vt:lpstr>Slide 19</vt:lpstr>
      <vt:lpstr>Primeiro Passo – Definir o nome</vt:lpstr>
      <vt:lpstr>Atividades que podem ser abertas em “escritórios compartilhados” e “coworking”:</vt:lpstr>
      <vt:lpstr>Segundo Passo:</vt:lpstr>
      <vt:lpstr>Terceiro Passo</vt:lpstr>
      <vt:lpstr>Quarto Passo:</vt:lpstr>
      <vt:lpstr>Quinto passo:</vt:lpstr>
      <vt:lpstr>Modelo de procuração: </vt:lpstr>
      <vt:lpstr>Sexto Passo: PRIMEIRO DIA  </vt:lpstr>
      <vt:lpstr>Setimo Passo:</vt:lpstr>
      <vt:lpstr>Slide 29</vt:lpstr>
      <vt:lpstr>Oitavo Passo</vt:lpstr>
      <vt:lpstr>Oitavo Passo</vt:lpstr>
      <vt:lpstr>DECLARAÇÃO DE INEXISTÊNCIA DE FUNCIONÁRIOS </vt:lpstr>
      <vt:lpstr>DECLARAÇÃO DE INEXISTÊNCIA DO TERMO DE HABITE-SE </vt:lpstr>
      <vt:lpstr>Slide 34</vt:lpstr>
      <vt:lpstr>Oitavo Passo</vt:lpstr>
      <vt:lpstr>Slide 36</vt:lpstr>
      <vt:lpstr>Nono passo:</vt:lpstr>
      <vt:lpstr>Décimo passo</vt:lpstr>
      <vt:lpstr>Slide 39</vt:lpstr>
      <vt:lpstr>DECIMO PRIMEIRO PASSO</vt:lpstr>
      <vt:lpstr>DECIMO PRIMEIRO PASSO</vt:lpstr>
      <vt:lpstr>DECIMO PRIMEIRO PASSO</vt:lpstr>
      <vt:lpstr>DECIMO PRIMEIRO PASSO</vt:lpstr>
      <vt:lpstr>DECIMO PRIMEIRO PASSO</vt:lpstr>
      <vt:lpstr>DECIMO SEGUNDO PASSO</vt:lpstr>
      <vt:lpstr>Slide 46</vt:lpstr>
      <vt:lpstr>Agradecimentos:</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Abertura de empresas em 03 dias, com alvará de funcionamento.</dc:title>
  <dc:creator>Francielle Valadão</dc:creator>
  <cp:lastModifiedBy>Francielle Valadão</cp:lastModifiedBy>
  <cp:revision>290</cp:revision>
  <dcterms:created xsi:type="dcterms:W3CDTF">2015-10-30T23:49:37Z</dcterms:created>
  <dcterms:modified xsi:type="dcterms:W3CDTF">2016-07-29T15:28:02Z</dcterms:modified>
</cp:coreProperties>
</file>